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76" r:id="rId2"/>
    <p:sldId id="267" r:id="rId3"/>
    <p:sldId id="256" r:id="rId4"/>
    <p:sldId id="263" r:id="rId5"/>
    <p:sldId id="264" r:id="rId6"/>
    <p:sldId id="277" r:id="rId7"/>
    <p:sldId id="265" r:id="rId8"/>
    <p:sldId id="278" r:id="rId9"/>
    <p:sldId id="266" r:id="rId10"/>
    <p:sldId id="270" r:id="rId11"/>
    <p:sldId id="280" r:id="rId12"/>
    <p:sldId id="272" r:id="rId13"/>
    <p:sldId id="257" r:id="rId14"/>
    <p:sldId id="258" r:id="rId15"/>
    <p:sldId id="261" r:id="rId16"/>
    <p:sldId id="259" r:id="rId17"/>
    <p:sldId id="262" r:id="rId18"/>
    <p:sldId id="273" r:id="rId19"/>
    <p:sldId id="269" r:id="rId20"/>
    <p:sldId id="279" r:id="rId21"/>
    <p:sldId id="281" r:id="rId22"/>
    <p:sldId id="282" r:id="rId23"/>
    <p:sldId id="274" r:id="rId24"/>
  </p:sldIdLst>
  <p:sldSz cx="9144000" cy="6858000" type="screen4x3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6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5418F-3137-4CB5-A4AA-7B213555DE5A}" type="datetimeFigureOut">
              <a:rPr lang="th-TH" smtClean="0"/>
              <a:pPr/>
              <a:t>06/08/58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B1343-67AF-4214-BCA6-60535511BA60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06/08/58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06/08/58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06/08/58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06/08/58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06/08/58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06/08/58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06/08/58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06/08/58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06/08/58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06/08/58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0567B-A706-4AF5-B46E-0E81846C2B88}" type="datetimeFigureOut">
              <a:rPr lang="th-TH" smtClean="0"/>
              <a:pPr/>
              <a:t>06/08/58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0567B-A706-4AF5-B46E-0E81846C2B88}" type="datetimeFigureOut">
              <a:rPr lang="th-TH" smtClean="0"/>
              <a:pPr/>
              <a:t>06/08/58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C14BB-487A-49D5-A0AC-B069FEAE7F2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62000" y="1371600"/>
            <a:ext cx="7772400" cy="3124200"/>
          </a:xfrm>
          <a:ln w="76200">
            <a:solidFill>
              <a:srgbClr val="00B050"/>
            </a:solidFill>
          </a:ln>
        </p:spPr>
        <p:txBody>
          <a:bodyPr>
            <a:noAutofit/>
          </a:bodyPr>
          <a:lstStyle/>
          <a:p>
            <a:r>
              <a:rPr lang="th-TH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การวิเคราะห์</a:t>
            </a:r>
            <a:br>
              <a:rPr lang="th-TH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th-TH" sz="9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โจทย์ปัญหาการบวก</a:t>
            </a:r>
            <a:endParaRPr lang="en-US" sz="9600" b="1" u="sng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  <a:ln w="76200">
            <a:solidFill>
              <a:srgbClr val="0070C0"/>
            </a:solidFill>
          </a:ln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th-TH" sz="15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เกม</a:t>
            </a:r>
            <a:r>
              <a:rPr lang="th-TH" sz="15000" b="1" dirty="0" smtClean="0">
                <a:solidFill>
                  <a:srgbClr val="FF0000"/>
                </a:solidFill>
              </a:rPr>
              <a:t> </a:t>
            </a:r>
            <a:r>
              <a:rPr lang="th-TH" sz="15000" dirty="0" smtClean="0"/>
              <a:t> </a:t>
            </a:r>
          </a:p>
          <a:p>
            <a:pPr algn="ctr">
              <a:buNone/>
            </a:pPr>
            <a:r>
              <a:rPr lang="th-TH" sz="8800" dirty="0" smtClean="0"/>
              <a:t>มาช่วยกัน</a:t>
            </a:r>
          </a:p>
          <a:p>
            <a:pPr algn="ctr">
              <a:buNone/>
            </a:pPr>
            <a:r>
              <a:rPr lang="th-TH" sz="8800" dirty="0" smtClean="0"/>
              <a:t>วิเคราะห์โจทย์ปัญหา</a:t>
            </a:r>
            <a:endParaRPr lang="th-TH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838201"/>
            <a:ext cx="8229600" cy="3733800"/>
          </a:xfrm>
          <a:ln w="762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th-TH" sz="6600" dirty="0" smtClean="0">
                <a:latin typeface="Angsana New" pitchFamily="18" charset="-34"/>
                <a:cs typeface="Angsana New" pitchFamily="18" charset="-34"/>
              </a:rPr>
              <a:t>ให้แต่ละกลุ่มออกมารับอุปกรณ์</a:t>
            </a:r>
          </a:p>
          <a:p>
            <a:pPr marL="1143000" indent="-1143000">
              <a:buAutoNum type="arabicPeriod"/>
            </a:pPr>
            <a:r>
              <a:rPr lang="th-TH" sz="6600" dirty="0" smtClean="0">
                <a:latin typeface="Angsana New" pitchFamily="18" charset="-34"/>
                <a:cs typeface="Angsana New" pitchFamily="18" charset="-34"/>
              </a:rPr>
              <a:t>กระดาน     จำนวน </a:t>
            </a:r>
            <a:r>
              <a:rPr lang="en-US" sz="6600" dirty="0" smtClean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6600" dirty="0" smtClean="0">
                <a:latin typeface="Angsana New" pitchFamily="18" charset="-34"/>
                <a:cs typeface="Angsana New" pitchFamily="18" charset="-34"/>
              </a:rPr>
              <a:t> แผ่น</a:t>
            </a:r>
          </a:p>
          <a:p>
            <a:pPr marL="1143000" indent="-1143000">
              <a:buAutoNum type="arabicPeriod"/>
            </a:pPr>
            <a:r>
              <a:rPr lang="th-TH" sz="6600" dirty="0" smtClean="0">
                <a:latin typeface="Angsana New" pitchFamily="18" charset="-34"/>
                <a:cs typeface="Angsana New" pitchFamily="18" charset="-34"/>
              </a:rPr>
              <a:t>ปากกา		จำนวน </a:t>
            </a:r>
            <a:r>
              <a:rPr lang="en-US" sz="6600" dirty="0" smtClean="0">
                <a:latin typeface="Angsana New" pitchFamily="18" charset="-34"/>
                <a:cs typeface="Angsana New" pitchFamily="18" charset="-34"/>
              </a:rPr>
              <a:t>3</a:t>
            </a:r>
            <a:r>
              <a:rPr lang="th-TH" sz="6600" dirty="0" smtClean="0">
                <a:latin typeface="Angsana New" pitchFamily="18" charset="-34"/>
                <a:cs typeface="Angsana New" pitchFamily="18" charset="-34"/>
              </a:rPr>
              <a:t> ด้าม</a:t>
            </a:r>
            <a:endParaRPr lang="th-TH" sz="66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828800" y="914400"/>
            <a:ext cx="5410200" cy="4191000"/>
          </a:xfrm>
          <a:ln w="76200">
            <a:solidFill>
              <a:srgbClr val="0070C0"/>
            </a:solidFill>
          </a:ln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th-TH" sz="15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พร้อมหรือยัง </a:t>
            </a:r>
            <a:r>
              <a:rPr lang="en-US" sz="15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?</a:t>
            </a:r>
            <a:endParaRPr lang="th-TH" sz="15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3429000"/>
            <a:ext cx="6858000" cy="762000"/>
          </a:xfrm>
        </p:spPr>
        <p:txBody>
          <a:bodyPr>
            <a:noAutofit/>
          </a:bodyPr>
          <a:lstStyle/>
          <a:p>
            <a:pPr lvl="0" algn="l" fontAlgn="base">
              <a:spcAft>
                <a:spcPct val="0"/>
              </a:spcAft>
              <a:tabLst>
                <a:tab pos="228600" algn="l"/>
              </a:tabLst>
            </a:pPr>
            <a:r>
              <a: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1. </a:t>
            </a:r>
            <a:r>
              <a:rPr kumimoji="0" lang="th-TH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โจทย์ปัญหาข้อนี้กล่าวถึงเรื่องใด</a:t>
            </a:r>
            <a:endParaRPr lang="th-TH" sz="5400" dirty="0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533400" y="457200"/>
            <a:ext cx="8229600" cy="2362200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       สุชาติซื้อห้องแถวเพื่อเปิดร้านตัดผมชาย                           เป็นเงิน 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572,700</a:t>
            </a:r>
            <a:r>
              <a:rPr kumimoji="0" lang="th-TH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บาท    พร้อมวัสดุอุปกรณ์ตัดผม อีก </a:t>
            </a: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27,500 </a:t>
            </a:r>
            <a:r>
              <a:rPr kumimoji="0" lang="th-TH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สุชาติลงทุนเปิดร้านนี้เท่าไร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762000" y="4267200"/>
            <a:ext cx="800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th-TH" sz="4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ตอบ</a:t>
            </a:r>
            <a:r>
              <a:rPr kumimoji="0" lang="th-TH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 </a:t>
            </a:r>
            <a:r>
              <a:rPr kumimoji="0" lang="th-TH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สุชาติเปิดร้านตัดผม    (</a:t>
            </a:r>
            <a:r>
              <a:rPr kumimoji="0" lang="en-US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1</a:t>
            </a:r>
            <a:r>
              <a:rPr kumimoji="0" lang="th-TH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คะแนน)</a:t>
            </a:r>
            <a:r>
              <a:rPr kumimoji="0" lang="th-TH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</a:t>
            </a:r>
            <a:endParaRPr lang="th-TH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6858000" cy="762000"/>
          </a:xfrm>
        </p:spPr>
        <p:txBody>
          <a:bodyPr>
            <a:normAutofit/>
          </a:bodyPr>
          <a:lstStyle/>
          <a:p>
            <a:pPr algn="l" fontAlgn="base">
              <a:spcAft>
                <a:spcPct val="0"/>
              </a:spcAft>
              <a:tabLst>
                <a:tab pos="228600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2. </a:t>
            </a:r>
            <a:r>
              <a:rPr lang="th-TH" dirty="0" smtClean="0"/>
              <a:t>สิ่ง</a:t>
            </a:r>
            <a:r>
              <a:rPr lang="th-TH" dirty="0"/>
              <a:t>ที่โจทย์กำหนดให้มี</a:t>
            </a:r>
            <a:r>
              <a:rPr lang="th-TH" dirty="0" smtClean="0"/>
              <a:t>อะไรบ้าง</a:t>
            </a:r>
            <a:endParaRPr lang="th-TH" dirty="0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28600" y="457200"/>
            <a:ext cx="8610600" cy="2057400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สุชาติซื้อห้องแถวเพื่อเปิดร้านตัดผมชาย เป็นเงิน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572,700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บาท  พร้อมวัสดุอุปกรณ์ตัดผมอีก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27,500 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สุชาติลงทุน                        เปิดร้านนี้เท่าไร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09600" y="3505201"/>
            <a:ext cx="7696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u="dbl" dirty="0">
                <a:latin typeface="Angsana New" pitchFamily="18" charset="-34"/>
                <a:cs typeface="Angsana New" pitchFamily="18" charset="-34"/>
              </a:rPr>
              <a:t>ตอบ</a:t>
            </a:r>
            <a:r>
              <a:rPr lang="en-US" sz="40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4000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en-US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1</a:t>
            </a:r>
            <a:r>
              <a:rPr lang="en-US" sz="40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)  </a:t>
            </a:r>
            <a:r>
              <a:rPr lang="th-TH" sz="40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จำนวนเงินที่สุชาติซื้อห้อง</a:t>
            </a:r>
            <a:r>
              <a:rPr lang="th-TH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แถว  (</a:t>
            </a:r>
            <a:r>
              <a:rPr lang="en-US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คะแนน)</a:t>
            </a:r>
            <a:r>
              <a:rPr lang="en-US" sz="4000" b="1" dirty="0" smtClean="0">
                <a:latin typeface="Angsana New" pitchFamily="18" charset="-34"/>
                <a:cs typeface="Angsana New" pitchFamily="18" charset="-34"/>
              </a:rPr>
              <a:t>          </a:t>
            </a:r>
            <a:endParaRPr lang="en-US" sz="4000" b="1" u="sng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33400" y="5105400"/>
            <a:ext cx="7696200" cy="132343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th-TH" sz="4000" u="dbl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หมายเหตุ</a:t>
            </a:r>
            <a:r>
              <a:rPr lang="th-TH" sz="4000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ถ้านำสิ่งที่โจทย์ต้องการทราบมาตอบด้วย </a:t>
            </a:r>
          </a:p>
          <a:p>
            <a:r>
              <a:rPr lang="th-TH" sz="40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                 ถือว่า  </a:t>
            </a:r>
            <a:r>
              <a:rPr lang="th-TH" sz="4000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ทั้งหมดไม่ได้คะแนน</a:t>
            </a:r>
            <a:endParaRPr lang="en-US" sz="4000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524000" y="4191000"/>
            <a:ext cx="6553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2)  </a:t>
            </a:r>
            <a:r>
              <a:rPr lang="th-TH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จำนวนเงินที่ซื้ออุปกรณ์ตัดผม   (</a:t>
            </a:r>
            <a:r>
              <a:rPr lang="en-US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คะแนน)</a:t>
            </a:r>
            <a:endParaRPr lang="th-TH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 animBg="1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62000" y="2819400"/>
            <a:ext cx="6858000" cy="762000"/>
          </a:xfrm>
        </p:spPr>
        <p:txBody>
          <a:bodyPr>
            <a:noAutofit/>
          </a:bodyPr>
          <a:lstStyle/>
          <a:p>
            <a:pPr algn="l"/>
            <a:r>
              <a:rPr lang="en-US" sz="4800" dirty="0">
                <a:latin typeface="Angsana New" pitchFamily="18" charset="-34"/>
                <a:cs typeface="Angsana New" pitchFamily="18" charset="-34"/>
              </a:rPr>
              <a:t>3. </a:t>
            </a:r>
            <a:r>
              <a:rPr lang="th-TH" sz="4800" dirty="0">
                <a:latin typeface="Angsana New" pitchFamily="18" charset="-34"/>
                <a:cs typeface="Angsana New" pitchFamily="18" charset="-34"/>
              </a:rPr>
              <a:t>สิ่งที่โจทย์ต้องการทราบคืออะไร</a:t>
            </a: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28600" y="457200"/>
            <a:ext cx="8610600" cy="2057400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สุชาติซื้อห้องแถวเพื่อเปิดร้านตัดผมชาย เป็นเงิน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572,700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บาท  พร้อมวัสดุอุปกรณ์ตัดผมอีก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27,500 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สุชาติลงทุน                        เปิดร้านนี้เท่าไร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762000" y="3657600"/>
            <a:ext cx="642836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4800" u="sng" dirty="0">
                <a:latin typeface="Angsana New" pitchFamily="18" charset="-34"/>
                <a:cs typeface="Angsana New" pitchFamily="18" charset="-34"/>
              </a:rPr>
              <a:t>ตอบ</a:t>
            </a:r>
            <a:r>
              <a:rPr lang="en-US" sz="48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48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48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จำนวนเงินที่สุชาติลงทุนทั้งหมด</a:t>
            </a:r>
            <a:endParaRPr lang="en-US" sz="4800" b="1" u="sng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200400"/>
            <a:ext cx="8686800" cy="762000"/>
          </a:xfrm>
        </p:spPr>
        <p:txBody>
          <a:bodyPr>
            <a:normAutofit fontScale="90000"/>
          </a:bodyPr>
          <a:lstStyle/>
          <a:p>
            <a:pPr algn="l" fontAlgn="base">
              <a:spcAft>
                <a:spcPct val="0"/>
              </a:spcAft>
              <a:tabLst>
                <a:tab pos="228600" algn="l"/>
              </a:tabLst>
            </a:pPr>
            <a:r>
              <a:rPr lang="en-US" dirty="0">
                <a:latin typeface="Angsana New" pitchFamily="18" charset="-34"/>
                <a:cs typeface="Angsana New" pitchFamily="18" charset="-34"/>
              </a:rPr>
              <a:t>4</a:t>
            </a:r>
            <a:r>
              <a:rPr lang="en-US" sz="4900" dirty="0" smtClean="0"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sz="4900" dirty="0" smtClean="0">
                <a:latin typeface="Angsana New" pitchFamily="18" charset="-34"/>
                <a:cs typeface="Angsana New" pitchFamily="18" charset="-34"/>
              </a:rPr>
              <a:t>  สุชาติ</a:t>
            </a:r>
            <a:r>
              <a:rPr lang="th-TH" sz="4900" dirty="0">
                <a:latin typeface="Angsana New" pitchFamily="18" charset="-34"/>
                <a:cs typeface="Angsana New" pitchFamily="18" charset="-34"/>
              </a:rPr>
              <a:t>จ่ายเงินในการลงทุนเปิดร้าน</a:t>
            </a:r>
            <a:r>
              <a:rPr lang="th-TH" sz="4900" dirty="0" smtClean="0">
                <a:latin typeface="Angsana New" pitchFamily="18" charset="-34"/>
                <a:cs typeface="Angsana New" pitchFamily="18" charset="-34"/>
              </a:rPr>
              <a:t>ทั้งหมดควรมากกว่า                                 หรือ</a:t>
            </a:r>
            <a:r>
              <a:rPr lang="th-TH" sz="4900" dirty="0">
                <a:latin typeface="Angsana New" pitchFamily="18" charset="-34"/>
                <a:cs typeface="Angsana New" pitchFamily="18" charset="-34"/>
              </a:rPr>
              <a:t>น้อยกว่า </a:t>
            </a:r>
            <a:r>
              <a:rPr lang="en-US" sz="4900" dirty="0">
                <a:latin typeface="Angsana New" pitchFamily="18" charset="-34"/>
                <a:cs typeface="Angsana New" pitchFamily="18" charset="-34"/>
              </a:rPr>
              <a:t>572,700</a:t>
            </a:r>
            <a:r>
              <a:rPr lang="th-TH" sz="4900" dirty="0">
                <a:latin typeface="Angsana New" pitchFamily="18" charset="-34"/>
                <a:cs typeface="Angsana New" pitchFamily="18" charset="-34"/>
              </a:rPr>
              <a:t> บาท </a:t>
            </a: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28600" y="457200"/>
            <a:ext cx="8610600" cy="2057400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สุชาติซื้อห้องแถวเพื่อเปิดร้านตัดผมชาย เป็นเงิน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572,700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บาท  พร้อมวัสดุอุปกรณ์ตัดผมอีก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27,500 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สุชาติลงทุน                        เปิดร้านนี้เท่าไร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762000" y="4343400"/>
            <a:ext cx="256352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4800" u="dbl" dirty="0">
                <a:latin typeface="Angsana New" pitchFamily="18" charset="-34"/>
                <a:cs typeface="Angsana New" pitchFamily="18" charset="-34"/>
              </a:rPr>
              <a:t>ตอบ</a:t>
            </a:r>
            <a:r>
              <a:rPr lang="en-US" sz="48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4800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4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มากกว่า</a:t>
            </a:r>
            <a:endParaRPr lang="en-US" sz="4800" b="1" u="sng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124200"/>
            <a:ext cx="8686800" cy="990600"/>
          </a:xfrm>
        </p:spPr>
        <p:txBody>
          <a:bodyPr>
            <a:normAutofit fontScale="90000"/>
          </a:bodyPr>
          <a:lstStyle/>
          <a:p>
            <a:pPr lvl="0" algn="l" fontAlgn="base">
              <a:spcAft>
                <a:spcPct val="0"/>
              </a:spcAft>
              <a:tabLst>
                <a:tab pos="228600" algn="l"/>
              </a:tabLst>
            </a:pPr>
            <a:r>
              <a:rPr lang="en-US" dirty="0" smtClean="0">
                <a:latin typeface="Angsana New" pitchFamily="18" charset="-34"/>
                <a:cs typeface="Angsana New" pitchFamily="18" charset="-34"/>
              </a:rPr>
              <a:t>5. 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ใน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การเปิดร้านตัดผม  สุชาติซื้ออะไรบ้าง  และเป็นจำนวนเงินอย่าง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ละ</a:t>
            </a:r>
            <a:r>
              <a:rPr lang="th-TH" dirty="0"/>
              <a:t>เท่าไร </a:t>
            </a:r>
            <a:r>
              <a:rPr lang="en-US" u="sng" dirty="0"/>
              <a:t/>
            </a:r>
            <a:br>
              <a:rPr lang="en-US" u="sng" dirty="0"/>
            </a:b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28600" y="457200"/>
            <a:ext cx="8610600" cy="2057400"/>
          </a:xfrm>
          <a:prstGeom prst="rect">
            <a:avLst/>
          </a:prstGeom>
          <a:solidFill>
            <a:srgbClr val="FFFFFF"/>
          </a:solidFill>
          <a:ln w="63500" cmpd="thickThin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สุชาติซื้อห้องแถวเพื่อเปิดร้านตัดผมชาย เป็นเงิน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572,700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บาท  พร้อมวัสดุอุปกรณ์ตัดผมอีก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27,500 </a:t>
            </a:r>
            <a:r>
              <a:rPr kumimoji="0" lang="th-TH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สุชาติลงทุน                        เปิดร้านนี้เท่าไร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57200" y="4191000"/>
            <a:ext cx="8382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000" u="dbl" dirty="0">
                <a:latin typeface="Angsana New" pitchFamily="18" charset="-34"/>
                <a:cs typeface="Angsana New" pitchFamily="18" charset="-34"/>
              </a:rPr>
              <a:t>ตอบ</a:t>
            </a:r>
            <a:r>
              <a:rPr lang="en-US" sz="4000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4000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en-US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1)  </a:t>
            </a:r>
            <a:r>
              <a:rPr lang="th-TH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ซื้อ</a:t>
            </a:r>
            <a:r>
              <a:rPr lang="th-TH" sz="40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ห้อง</a:t>
            </a:r>
            <a:r>
              <a:rPr lang="th-TH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แถว   เป็น</a:t>
            </a:r>
            <a:r>
              <a:rPr lang="th-TH" sz="40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เงิน </a:t>
            </a:r>
            <a:r>
              <a:rPr lang="en-US" sz="40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572,700 </a:t>
            </a:r>
            <a:r>
              <a:rPr lang="th-TH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บาท  (</a:t>
            </a:r>
            <a:r>
              <a:rPr lang="en-US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คะแนน)  </a:t>
            </a:r>
          </a:p>
          <a:p>
            <a:r>
              <a:rPr lang="th-TH" sz="4000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4000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         </a:t>
            </a:r>
            <a:r>
              <a:rPr lang="en-US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2) </a:t>
            </a:r>
            <a:r>
              <a:rPr lang="th-TH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ซื้ออุปกรณ์</a:t>
            </a:r>
            <a:r>
              <a:rPr lang="th-TH" sz="40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ตัด</a:t>
            </a:r>
            <a:r>
              <a:rPr lang="th-TH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ผม  เป็น</a:t>
            </a:r>
            <a:r>
              <a:rPr lang="th-TH" sz="40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เงิน </a:t>
            </a:r>
            <a:r>
              <a:rPr lang="en-US" sz="4000" b="1" dirty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27,500 </a:t>
            </a:r>
            <a:r>
              <a:rPr lang="th-TH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บาท (</a:t>
            </a:r>
            <a:r>
              <a:rPr lang="en-US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40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 คะแนน)</a:t>
            </a:r>
            <a:endParaRPr lang="en-US" sz="4000" b="1" u="sng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47800" y="1752600"/>
            <a:ext cx="6324600" cy="2438400"/>
          </a:xfrm>
          <a:ln w="76200">
            <a:solidFill>
              <a:srgbClr val="00B0F0"/>
            </a:solidFill>
          </a:ln>
        </p:spPr>
        <p:txBody>
          <a:bodyPr>
            <a:noAutofit/>
          </a:bodyPr>
          <a:lstStyle/>
          <a:p>
            <a:r>
              <a:rPr lang="th-TH" sz="20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จบเกม</a:t>
            </a:r>
            <a:endParaRPr lang="th-TH" sz="20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th-TH" b="1" dirty="0" smtClean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</a:rPr>
              <a:t>สรุปการวิเคราะห์โจทย์ปัญหา</a:t>
            </a:r>
            <a:endParaRPr lang="th-TH" b="1" dirty="0">
              <a:ln>
                <a:solidFill>
                  <a:srgbClr val="00B050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4572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            การแก้โจทย์ปัญหา   ต้องทำความเข้าใจโจทย์ปัญหา                   และวิเคราะห์โจทย์ปัญหาให้ได้ว่า </a:t>
            </a:r>
            <a:endParaRPr lang="th-TH" sz="36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371600" y="2819400"/>
            <a:ext cx="38170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dirty="0" smtClean="0"/>
              <a:t>- </a:t>
            </a:r>
            <a:r>
              <a:rPr lang="th-TH" sz="3600" dirty="0" smtClean="0">
                <a:solidFill>
                  <a:srgbClr val="000099"/>
                </a:solidFill>
                <a:latin typeface="Angsana New" pitchFamily="18" charset="-34"/>
                <a:cs typeface="Angsana New" pitchFamily="18" charset="-34"/>
              </a:rPr>
              <a:t>โจทย์ปัญหากล่าวถึงเรื่องใด </a:t>
            </a:r>
            <a:endParaRPr lang="en-US" sz="3600" dirty="0">
              <a:solidFill>
                <a:srgbClr val="000099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371600" y="3352800"/>
            <a:ext cx="42867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โจทย์ปัญหากำหนดสิ่งใดมาให้  </a:t>
            </a:r>
            <a:endParaRPr lang="en-US" sz="36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371600" y="3886200"/>
            <a:ext cx="43685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3600" dirty="0" smtClean="0">
                <a:solidFill>
                  <a:srgbClr val="000099"/>
                </a:solidFill>
                <a:latin typeface="Angsana New" pitchFamily="18" charset="-34"/>
                <a:cs typeface="Angsana New" pitchFamily="18" charset="-34"/>
              </a:rPr>
              <a:t>โจทย์ปัญหาต้องการทราบสิ่งใด  </a:t>
            </a:r>
            <a:endParaRPr lang="en-US" sz="3600" dirty="0">
              <a:solidFill>
                <a:srgbClr val="000099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371600" y="4495800"/>
            <a:ext cx="701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- 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พิจารณาความสัมพันธ์ของสิ่งที่โจทย์กำหนดให้                                              เพื่อเป็นแนวทางในการหาคำตอบ</a:t>
            </a:r>
            <a:endParaRPr lang="en-US" sz="3600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70025"/>
          </a:xfrm>
        </p:spPr>
        <p:txBody>
          <a:bodyPr/>
          <a:lstStyle/>
          <a:p>
            <a:r>
              <a:rPr lang="th-TH" b="1" dirty="0">
                <a:solidFill>
                  <a:srgbClr val="002060"/>
                </a:solidFill>
              </a:rPr>
              <a:t>เพลง  มาเรียนโจทย์ปัญหา</a:t>
            </a:r>
            <a:r>
              <a:rPr lang="en-US" u="sng" dirty="0"/>
              <a:t/>
            </a:r>
            <a:br>
              <a:rPr lang="en-US" u="sng" dirty="0"/>
            </a:b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457200" y="1066800"/>
            <a:ext cx="8229600" cy="4724400"/>
          </a:xfrm>
        </p:spPr>
        <p:txBody>
          <a:bodyPr>
            <a:normAutofit/>
          </a:bodyPr>
          <a:lstStyle/>
          <a:p>
            <a:r>
              <a:rPr lang="th-TH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เนื้อร้อง  ราตรี  รุ่งทวีชัย				</a:t>
            </a:r>
            <a:r>
              <a:rPr lang="th-TH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ทำนอง  </a:t>
            </a:r>
            <a:r>
              <a:rPr lang="th-TH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แม่สะ</a:t>
            </a:r>
            <a:r>
              <a:rPr lang="th-TH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เรียง</a:t>
            </a:r>
          </a:p>
          <a:p>
            <a:endParaRPr lang="en-US" sz="2000" u="sng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algn="l"/>
            <a:r>
              <a:rPr lang="th-TH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      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มาเรียนโจทย์ปัญหา	มาเถิดมาไม่ยากเย็น</a:t>
            </a:r>
            <a:endParaRPr lang="th-TH" b="1" u="sng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algn="l"/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ขั้นตอน</a:t>
            </a:r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ที่จำเป็น	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		อ่าน</a:t>
            </a:r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โจทย์แล้วต้อง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แยกแยะ</a:t>
            </a:r>
            <a:endParaRPr lang="th-TH" b="1" u="sng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algn="l"/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ส่วน</a:t>
            </a:r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ใดคือสิ่งที่โจทย์ถาม	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	ข้อความ</a:t>
            </a:r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โจทย์บอกที่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เห็น</a:t>
            </a:r>
            <a:endParaRPr lang="th-TH" b="1" u="sng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algn="l"/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ฝึก</a:t>
            </a:r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คิดที่ประเด็น	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		สมควร</a:t>
            </a:r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แสดงวิธีใด</a:t>
            </a:r>
            <a:endParaRPr lang="en-US" b="1" u="sng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algn="l"/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บวก</a:t>
            </a:r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ลบหรือไรหรือใช้คูณ</a:t>
            </a:r>
            <a:r>
              <a:rPr lang="th-TH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หาร   </a:t>
            </a:r>
            <a:r>
              <a:rPr lang="th-TH" sz="3000" b="1" u="sng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อ่าน</a:t>
            </a:r>
            <a:r>
              <a:rPr lang="th-TH" sz="3000" b="1" u="sng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อย่างพิจารณาทบทวนซิ</a:t>
            </a:r>
            <a:r>
              <a:rPr lang="th-TH" sz="3000" b="1" u="sng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ว่าควร</a:t>
            </a:r>
            <a:r>
              <a:rPr lang="th-TH" sz="3000" b="1" u="sng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ทำอย่างไร</a:t>
            </a:r>
            <a:r>
              <a:rPr lang="th-TH" sz="30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0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        </a:t>
            </a:r>
          </a:p>
          <a:p>
            <a:pPr algn="l"/>
            <a:r>
              <a:rPr lang="th-TH" sz="3000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000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                                                 </a:t>
            </a:r>
            <a:r>
              <a:rPr lang="th-TH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(</a:t>
            </a:r>
            <a:r>
              <a:rPr lang="th-TH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ซ้ำ)</a:t>
            </a:r>
            <a:endParaRPr lang="en-US" u="sng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52400" y="304800"/>
            <a:ext cx="8763000" cy="19050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rgbClr val="4BACC6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วินัยมีอาชีพทำการประมง  ปีที่แล้วเขาขายปลาได้เงิน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72,920 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บาท        ปีนี้ขายได้เงิน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83,960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บาท ทั้งสองปีวินัยขายปลาได้เงินทั้งหมดเท่าไร</a:t>
            </a:r>
            <a:endParaRPr kumimoji="0" lang="th-TH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57200" y="2362201"/>
            <a:ext cx="8686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4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+mj-cs"/>
              </a:rPr>
              <a:t>......1. 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 สิ่งที่โจทย์กำหนดให้ได้แก่   เงินที่ขายปลาได้ในปีที่แล้ว             </a:t>
            </a:r>
          </a:p>
          <a:p>
            <a:pPr marL="0" marR="0" lvl="0" indent="114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3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 </a:t>
            </a:r>
            <a:r>
              <a:rPr lang="th-TH" sz="3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          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และเงินที่ขายปลาได้ในปีนี้ 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  <a:sym typeface="Wingdings 2" pitchFamily="18" charset="2"/>
            </a:endParaRPr>
          </a:p>
          <a:p>
            <a:pPr marL="0" marR="0" lvl="0" indent="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...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+mj-cs"/>
              </a:rPr>
              <a:t>...2. 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 ปีที่แล้วขายปลาได้เงิน 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+mj-cs"/>
                <a:sym typeface="Wingdings 2" pitchFamily="18" charset="2"/>
              </a:rPr>
              <a:t>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+mj-cs"/>
                <a:sym typeface="Wingdings 2" pitchFamily="18" charset="2"/>
              </a:rPr>
              <a:t>72,920 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+mj-cs"/>
                <a:sym typeface="Wingdings 2" pitchFamily="18" charset="2"/>
              </a:rPr>
              <a:t>บาท</a:t>
            </a:r>
            <a:endParaRPr kumimoji="0" lang="en-US" sz="3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+mj-cs"/>
              <a:sym typeface="Wingdings 2" pitchFamily="18" charset="2"/>
            </a:endParaRPr>
          </a:p>
          <a:p>
            <a:pPr marL="0" marR="0" lvl="0" indent="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...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+mj-cs"/>
              </a:rPr>
              <a:t>...3. 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 ปีนี้ขายปลาได้มากกว่าปีที่แล้ว 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+mj-cs"/>
                <a:sym typeface="Wingdings 2" pitchFamily="18" charset="2"/>
              </a:rPr>
              <a:t>83,960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+mj-cs"/>
                <a:sym typeface="Wingdings 2" pitchFamily="18" charset="2"/>
              </a:rPr>
              <a:t> บาท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+mj-cs"/>
                <a:sym typeface="Wingdings 2" pitchFamily="18" charset="2"/>
              </a:rPr>
              <a:t>  </a:t>
            </a:r>
            <a:endParaRPr kumimoji="0" lang="en-US" sz="3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+mj-cs"/>
              <a:sym typeface="Wingdings 2" pitchFamily="18" charset="2"/>
            </a:endParaRPr>
          </a:p>
          <a:p>
            <a:pPr marL="0" marR="0" lvl="0" indent="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ngsana New" pitchFamily="18" charset="-34"/>
                <a:ea typeface="Times New Roman" pitchFamily="18" charset="0"/>
                <a:cs typeface="+mj-cs"/>
                <a:sym typeface="Wingdings 2" pitchFamily="18" charset="2"/>
              </a:rPr>
              <a:t>           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  <a:sym typeface="Wingdings 2" pitchFamily="18" charset="2"/>
            </a:endParaRPr>
          </a:p>
          <a:p>
            <a:pPr marL="0" marR="0" lvl="0" indent="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...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+mj-cs"/>
              </a:rPr>
              <a:t>...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+mj-cs"/>
                <a:sym typeface="Wingdings 2" pitchFamily="18" charset="2"/>
              </a:rPr>
              <a:t>4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.  สิ่งที่โจทย์ต้องการทราบคือรายได้ทั้งสองปีของวินัย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  <a:sym typeface="Wingdings 2" pitchFamily="18" charset="2"/>
            </a:endParaRPr>
          </a:p>
          <a:p>
            <a:pPr marL="0" marR="0" lvl="0" indent="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...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+mj-cs"/>
              </a:rPr>
              <a:t>...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+mj-cs"/>
                <a:sym typeface="Wingdings 2" pitchFamily="18" charset="2"/>
              </a:rPr>
              <a:t>5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.  หาสิ่งที่โจทย์ต้องการทราบได้โดยนำเงินที่ขายได้ในปีที่แล้ว</a:t>
            </a:r>
          </a:p>
          <a:p>
            <a:pPr marL="0" marR="0" lvl="0" indent="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3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 </a:t>
            </a:r>
            <a:r>
              <a:rPr lang="th-TH" sz="36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           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รวมกับที่ขายได้ในปีนี้</a:t>
            </a:r>
            <a:endParaRPr kumimoji="0" lang="th-TH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+mj-cs"/>
              <a:sym typeface="Wingdings 2" pitchFamily="18" charset="2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81000" y="2133600"/>
            <a:ext cx="89159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</a:t>
            </a:r>
            <a:endParaRPr lang="th-TH" sz="7200" dirty="0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81000" y="3276600"/>
            <a:ext cx="89159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</a:t>
            </a:r>
            <a:endParaRPr lang="th-TH" sz="7200" dirty="0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381000" y="4724400"/>
            <a:ext cx="89159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</a:t>
            </a:r>
            <a:endParaRPr lang="th-TH" sz="7200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57200" y="5486400"/>
            <a:ext cx="68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</a:t>
            </a:r>
            <a:endParaRPr lang="th-TH" sz="7200" dirty="0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228600" y="3810000"/>
            <a:ext cx="10086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</a:t>
            </a:r>
            <a:endParaRPr lang="th-TH" sz="7200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1447800" y="4648200"/>
            <a:ext cx="6096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sym typeface="Wingdings 2" pitchFamily="18" charset="2"/>
              </a:rPr>
              <a:t>(เพราะ </a:t>
            </a:r>
            <a:r>
              <a:rPr lang="en-US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sym typeface="Wingdings 2" pitchFamily="18" charset="2"/>
              </a:rPr>
              <a:t>83,960 </a:t>
            </a:r>
            <a:r>
              <a:rPr lang="th-TH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sym typeface="Wingdings 2" pitchFamily="18" charset="2"/>
              </a:rPr>
              <a:t>บาท เป็นจำนวนเงินที่ขายปลาได้ในปีนี้)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81000" y="2667000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4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600" b="0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 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1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.  โจทย์ข้อนี้กล่าวถึงการขายตุ๊กตาของร้านแห่งหนึ่ง</a:t>
            </a:r>
            <a:endParaRPr kumimoji="0" lang="en-US" sz="3600" b="1" i="0" u="none" strike="noStrike" cap="none" normalizeH="0" baseline="0" dirty="0" smtClean="0">
              <a:ln>
                <a:noFill/>
              </a:ln>
              <a:effectLst/>
              <a:latin typeface="Angsana New" pitchFamily="18" charset="-34"/>
              <a:cs typeface="Angsana New" pitchFamily="18" charset="-34"/>
              <a:sym typeface="Wingdings 2" pitchFamily="18" charset="2"/>
            </a:endParaRPr>
          </a:p>
          <a:p>
            <a:pPr marL="0" marR="0" lvl="0" indent="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600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... 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2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.  สิ่งที่โจทย์กำหนดให้คือจำนวนตุ๊กตาทั้งหมด  จำนวนตุ๊กตา                  </a:t>
            </a:r>
          </a:p>
          <a:p>
            <a:pPr marL="0" marR="0" lvl="0" indent="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sz="3600" b="1" dirty="0" smtClean="0"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</a:t>
            </a:r>
            <a:r>
              <a:rPr lang="th-TH" sz="3600" b="1" dirty="0" smtClean="0"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          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ที่ขายได้ในเดือนแรก</a:t>
            </a:r>
            <a:r>
              <a:rPr kumimoji="0" lang="th-TH" sz="3600" b="1" i="0" u="none" strike="noStrike" cap="none" normalizeH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และขายได้ในเดือนที่สอง  </a:t>
            </a:r>
            <a:endParaRPr kumimoji="0" lang="en-US" sz="3600" b="1" i="0" u="none" strike="noStrike" cap="none" normalizeH="0" baseline="0" dirty="0" smtClean="0">
              <a:ln>
                <a:noFill/>
              </a:ln>
              <a:effectLst/>
              <a:latin typeface="Angsana New" pitchFamily="18" charset="-34"/>
              <a:cs typeface="Angsana New" pitchFamily="18" charset="-34"/>
              <a:sym typeface="Wingdings 2" pitchFamily="18" charset="2"/>
            </a:endParaRPr>
          </a:p>
          <a:p>
            <a:pPr marL="0" marR="0" lvl="0" indent="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3600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... 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</a:t>
            </a:r>
            <a:r>
              <a:rPr kumimoji="0" lang="en-US" sz="3600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3</a:t>
            </a:r>
            <a:r>
              <a:rPr kumimoji="0" lang="th-TH" sz="3600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.  สิ่งที่โจทย์ต้องการทราบคือ  จำนวนตุ๊กตาที่ขายได้ทั้งหมด</a:t>
            </a: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81000" y="2304871"/>
            <a:ext cx="89159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</a:t>
            </a:r>
            <a:endParaRPr lang="th-TH" sz="7200" dirty="0"/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381000" y="2914471"/>
            <a:ext cx="89159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</a:t>
            </a:r>
            <a:endParaRPr lang="th-TH" sz="7200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457200" y="4038600"/>
            <a:ext cx="89159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</a:t>
            </a:r>
            <a:endParaRPr lang="th-TH" sz="7200" dirty="0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0" y="533400"/>
            <a:ext cx="9144000" cy="1447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rgbClr val="4BACC6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สุดาเปิดร้านขายตุ๊กตา  ภายในร้านมีตุ๊กตา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4,217 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ตัว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เดือนแรกขายได้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312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ตัว  เดือนที่สองขายได้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438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ตัว  สุดาขายตุ๊กตาได้ทั้งหมดกี่ตัว</a:t>
            </a:r>
            <a:endParaRPr kumimoji="0" lang="th-TH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0" y="228600"/>
            <a:ext cx="9144000" cy="1447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>
            <a:solidFill>
              <a:srgbClr val="4BACC6"/>
            </a:solidFill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สุดาเปิดร้านขายตุ๊กตา  ภายในร้านมีตุ๊กตา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4,217 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ตัว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เดือนแรกขายได้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312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ตัว  เดือนที่สองขายได้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438</a:t>
            </a:r>
            <a:r>
              <a:rPr kumimoji="0" lang="th-TH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Angsana New" pitchFamily="18" charset="-34"/>
                <a:cs typeface="Angsana New" pitchFamily="18" charset="-34"/>
              </a:rPr>
              <a:t> ตัว  สุดาขายตุ๊กตาได้ทั้งหมดกี่ตัว</a:t>
            </a:r>
            <a:endParaRPr kumimoji="0" lang="th-TH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609600" y="2286000"/>
            <a:ext cx="824937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4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......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4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.  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จำนวนที่นำมาหาคำตอบ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ได้แก่  จำนวนตุ๊กตา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4,217 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ตัว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,  312 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ตัว  และ 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438 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ตัว</a:t>
            </a:r>
            <a:endParaRPr kumimoji="0" lang="en-US" b="1" i="0" u="none" strike="noStrike" cap="none" normalizeH="0" baseline="0" dirty="0" smtClean="0">
              <a:ln>
                <a:noFill/>
              </a:ln>
              <a:effectLst/>
              <a:latin typeface="Angsana New" pitchFamily="18" charset="-34"/>
              <a:cs typeface="Angsana New" pitchFamily="18" charset="-34"/>
              <a:sym typeface="Wingdings 2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ngsana New" pitchFamily="18" charset="-34"/>
              <a:ea typeface="Times New Roman" pitchFamily="18" charset="0"/>
              <a:cs typeface="Angsana New" pitchFamily="18" charset="-34"/>
              <a:sym typeface="Wingdings 2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th-TH" b="1" dirty="0" smtClean="0">
              <a:solidFill>
                <a:srgbClr val="000000"/>
              </a:solidFill>
              <a:latin typeface="Angsana New" pitchFamily="18" charset="-34"/>
              <a:ea typeface="Times New Roman" pitchFamily="18" charset="0"/>
              <a:cs typeface="Angsana New" pitchFamily="18" charset="-34"/>
              <a:sym typeface="Wingdings 2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ngsana New" pitchFamily="18" charset="-34"/>
              <a:ea typeface="Times New Roman" pitchFamily="18" charset="0"/>
              <a:cs typeface="Angsana New" pitchFamily="18" charset="-34"/>
              <a:sym typeface="Wingdings 2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ngsana New" pitchFamily="18" charset="-34"/>
              <a:ea typeface="Times New Roman" pitchFamily="18" charset="0"/>
              <a:cs typeface="Angsana New" pitchFamily="18" charset="-34"/>
              <a:sym typeface="Wingdings 2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...</a:t>
            </a:r>
            <a:r>
              <a:rPr kumimoji="0" lang="th-TH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</a:rPr>
              <a:t>...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5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.     หาสิ่งที่โจทย์ต้องการทราบได้โดยนำจำนวนตุ๊กตาทั้งหมดรวมกับ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h-TH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</a:t>
            </a:r>
            <a:r>
              <a:rPr lang="th-TH" b="1" dirty="0" smtClean="0">
                <a:solidFill>
                  <a:srgbClr val="00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              </a:t>
            </a: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จำนวนตุ๊กตาที่ขายได้ในเดือนแรกและเดือนที่สอง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ngsana New" pitchFamily="18" charset="-34"/>
              <a:cs typeface="Angsana New" pitchFamily="18" charset="-34"/>
              <a:sym typeface="Wingdings 2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             </a:t>
            </a:r>
            <a:endParaRPr kumimoji="0" lang="th-TH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ngsana New" pitchFamily="18" charset="-34"/>
              <a:ea typeface="Times New Roman" pitchFamily="18" charset="0"/>
              <a:cs typeface="Angsana New" pitchFamily="18" charset="-34"/>
              <a:sym typeface="Wingdings 2" pitchFamily="18" charset="2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447800" y="2743200"/>
            <a:ext cx="6781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(โจทย์ปัญหาข้อนี้ต้องการทราบจำนวนที่ขายได้ เพราะฉะนั้น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จำนวน</a:t>
            </a:r>
            <a:r>
              <a:rPr lang="th-TH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ที่นำมาใช้ในการหาคำตอบมีเพียงจำนวนที่ขายได้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ใน</a:t>
            </a:r>
            <a:r>
              <a:rPr lang="th-TH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เดือนแรก </a:t>
            </a:r>
            <a:r>
              <a:rPr lang="en-US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312</a:t>
            </a:r>
            <a:r>
              <a:rPr lang="th-TH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ตัว และจำนวนที่ขายได้ในเดือนที่สอง </a:t>
            </a:r>
            <a:r>
              <a:rPr lang="en-US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438</a:t>
            </a:r>
            <a:r>
              <a:rPr lang="th-TH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ตัวเท่านั้น)</a:t>
            </a:r>
            <a:endParaRPr lang="th-TH" dirty="0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600200" y="5257800"/>
            <a:ext cx="6400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(เพราะโจทย์ต้องการทราบจำนวนตุ๊กตาที่ขายได้  ดังนั้นนำเฉพาะ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 </a:t>
            </a:r>
            <a:r>
              <a:rPr lang="th-TH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จำนวน</a:t>
            </a:r>
            <a:r>
              <a:rPr lang="th-TH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ตุ๊กตาที่ขายได้ในเดือนแรกรวมกับในเดือนที่สอง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  </a:t>
            </a:r>
            <a:r>
              <a:rPr lang="th-TH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ส่วน</a:t>
            </a:r>
            <a:r>
              <a:rPr lang="th-TH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จำนวนตุ๊กตาทั้งหมดไม่นำมาใช้ในการหาคำตอบ)</a:t>
            </a: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85800" y="2209800"/>
            <a:ext cx="60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</a:t>
            </a:r>
            <a:endParaRPr lang="th-TH" sz="3600" dirty="0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533400" y="4191000"/>
            <a:ext cx="60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ngsana New" pitchFamily="18" charset="-34"/>
                <a:ea typeface="Times New Roman" pitchFamily="18" charset="0"/>
                <a:cs typeface="Angsana New" pitchFamily="18" charset="-34"/>
                <a:sym typeface="Wingdings 2" pitchFamily="18" charset="2"/>
              </a:rPr>
              <a:t></a:t>
            </a:r>
            <a:endParaRPr lang="th-TH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1143000"/>
            <a:ext cx="8229600" cy="4114800"/>
          </a:xfrm>
          <a:ln w="57150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th-TH" sz="8000" dirty="0" smtClean="0"/>
              <a:t>ให้แต่ละกลุ่มส่งตัวแทนออกมารับใบความรู้  </a:t>
            </a:r>
            <a:br>
              <a:rPr lang="th-TH" sz="8000" dirty="0" smtClean="0"/>
            </a:br>
            <a:r>
              <a:rPr lang="th-TH" sz="8000" dirty="0" smtClean="0"/>
              <a:t>และแบบฝึกหัด</a:t>
            </a:r>
            <a:endParaRPr lang="th-TH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990600"/>
          </a:xfrm>
          <a:ln w="57150">
            <a:solidFill>
              <a:srgbClr val="92D050"/>
            </a:solidFill>
          </a:ln>
        </p:spPr>
        <p:txBody>
          <a:bodyPr>
            <a:normAutofit/>
          </a:bodyPr>
          <a:lstStyle/>
          <a:p>
            <a:r>
              <a:rPr lang="th-TH" sz="5400" b="1" dirty="0">
                <a:latin typeface="Andalus" pitchFamily="18" charset="-78"/>
              </a:rPr>
              <a:t>การวิเคราะห์โจทย์ปัญหาการ</a:t>
            </a:r>
            <a:r>
              <a:rPr lang="th-TH" sz="5400" b="1" dirty="0" smtClean="0">
                <a:latin typeface="Andalus" pitchFamily="18" charset="-78"/>
              </a:rPr>
              <a:t>บวก</a:t>
            </a:r>
            <a:endParaRPr lang="th-TH" sz="5400" dirty="0">
              <a:latin typeface="Andalus" pitchFamily="18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676400"/>
            <a:ext cx="7620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อ่านโจทย์ปัญหาแล้วต้องแยกแยะ</a:t>
            </a:r>
          </a:p>
          <a:p>
            <a:pPr marL="514350" indent="-514350">
              <a:buFontTx/>
              <a:buAutoNum type="arabicPeriod"/>
            </a:pP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สิ่งที่โจทย์ต้องการทราบ</a:t>
            </a:r>
          </a:p>
          <a:p>
            <a:pPr marL="514350" indent="-514350">
              <a:buAutoNum type="arabicPeriod"/>
            </a:pP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สิ่งที่โจทย์กำหนดให้</a:t>
            </a:r>
          </a:p>
          <a:p>
            <a:pPr marL="514350" indent="-514350">
              <a:buAutoNum type="arabicPeriod"/>
            </a:pP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คิดว่าควรใช้วิธีใดแก้ปัญหา  ใช้การบวก                     การลบ  การคูณ หรือการหาร</a:t>
            </a:r>
          </a:p>
          <a:p>
            <a:pPr marL="514350" indent="-514350">
              <a:buAutoNum type="arabicPeriod"/>
            </a:pP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ไม่เข้าใจ  อ่านซ้ำอีกรอบ และพิจารณาให้ดี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10600" cy="1828800"/>
          </a:xfrm>
          <a:noFill/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algn="l"/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    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สาย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ใจมีเงิน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5,000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บาท 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ซึ่ง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มีน้อยกว่าวีระ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2,500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บาท วีระมีเงิน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เท่าไร</a:t>
            </a:r>
            <a:endParaRPr lang="th-TH" b="1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81000" y="3124200"/>
            <a:ext cx="8229600" cy="2667000"/>
          </a:xfrm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แนวทางการวิเคราะห์โจทย์ปัญหา    อ่าน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โจทย์ปัญหาอย่างน้อย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3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 ครั้ง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  <a:sym typeface="Wingdings"/>
              </a:rPr>
              <a:t>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ครั้งที่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  อ่านในใจ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  <a:sym typeface="Wingdings"/>
              </a:rPr>
              <a:t>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ครั้งที่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  อ่านแล้วจดข้อความ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สำคัญ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		</a:t>
            </a:r>
            <a:endParaRPr lang="en-US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 New" pitchFamily="18" charset="-34"/>
                <a:cs typeface="Angsana New" pitchFamily="18" charset="-34"/>
                <a:sym typeface="Wingdings"/>
              </a:rPr>
              <a:t>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ครั้งที่ </a:t>
            </a:r>
            <a:r>
              <a:rPr lang="en-US" dirty="0">
                <a:latin typeface="Angsana New" pitchFamily="18" charset="-34"/>
                <a:cs typeface="Angsana New" pitchFamily="18" charset="-34"/>
              </a:rPr>
              <a:t>3</a:t>
            </a:r>
            <a:r>
              <a:rPr lang="th-TH" dirty="0">
                <a:latin typeface="Angsana New" pitchFamily="18" charset="-34"/>
                <a:cs typeface="Angsana New" pitchFamily="18" charset="-34"/>
              </a:rPr>
              <a:t>  อ่านแล้วตั้งคำถามย่อยและเขียนคำตอบของคำถามย่อย</a:t>
            </a:r>
            <a:r>
              <a:rPr lang="th-TH" dirty="0" smtClean="0">
                <a:latin typeface="Angsana New" pitchFamily="18" charset="-34"/>
                <a:cs typeface="Angsana New" pitchFamily="18" charset="-34"/>
              </a:rPr>
              <a:t>นั้น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609600" y="2590800"/>
            <a:ext cx="52309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sz="3600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โจทย์ข้อนี้กล่าวถึงเรื่องอะไร </a:t>
            </a:r>
            <a:endParaRPr lang="th-TH" sz="4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609600" y="4267200"/>
            <a:ext cx="597150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latin typeface="Angsana New" pitchFamily="18" charset="-34"/>
                <a:cs typeface="Angsana New" pitchFamily="18" charset="-34"/>
              </a:rPr>
              <a:t>2.  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สิ่งที่โจทย์ต้องการทราบคืออะไร</a:t>
            </a:r>
            <a:endParaRPr lang="th-TH" sz="4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" name="ชื่อเรื่อง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1828800"/>
          </a:xfrm>
          <a:noFill/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l"/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    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สาย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ใจมีเงิน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5,000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บาท 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ซึ่ง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มีน้อยกว่าวีระ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2,500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บาท วีระมีเงิน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เท่าไร</a:t>
            </a:r>
            <a:endParaRPr lang="th-TH" b="1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85800" y="3352800"/>
            <a:ext cx="7620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400" u="sng" dirty="0" smtClean="0">
                <a:latin typeface="Angsana New" pitchFamily="18" charset="-34"/>
                <a:cs typeface="Angsana New" pitchFamily="18" charset="-34"/>
              </a:rPr>
              <a:t>ตอบ</a:t>
            </a:r>
            <a:r>
              <a:rPr lang="th-TH" sz="4400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44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จำนวนเงินของสายใจกับจำนวนเงินของวีระ</a:t>
            </a:r>
            <a:endParaRPr lang="th-TH" sz="44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685800" y="5029200"/>
            <a:ext cx="7620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400" u="sng" dirty="0" smtClean="0">
                <a:latin typeface="Angsana New" pitchFamily="18" charset="-34"/>
                <a:cs typeface="Angsana New" pitchFamily="18" charset="-34"/>
              </a:rPr>
              <a:t>ตอบ</a:t>
            </a:r>
            <a:r>
              <a:rPr lang="th-TH" sz="4400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44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จำนวนเงินของวีระ</a:t>
            </a:r>
            <a:endParaRPr lang="th-TH" sz="44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381000" y="2667000"/>
            <a:ext cx="685796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latin typeface="Angsana New" pitchFamily="18" charset="-34"/>
                <a:cs typeface="Angsana New" pitchFamily="18" charset="-34"/>
              </a:rPr>
              <a:t>3.  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จากโจทย์เราทราบจำนวนเงินของใคร </a:t>
            </a:r>
            <a:endParaRPr lang="th-TH" sz="4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" name="ชื่อเรื่อง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1828800"/>
          </a:xfrm>
          <a:noFill/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l"/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    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สาย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ใจมีเงิน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5,000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บาท 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ซึ่ง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มีน้อยกว่าวีระ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2,500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บาท วีระมีเงิน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เท่าไร</a:t>
            </a:r>
            <a:endParaRPr lang="th-TH" b="1" dirty="0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09600" y="3429000"/>
            <a:ext cx="685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800" u="sng" dirty="0" smtClean="0">
                <a:latin typeface="Angsana New" pitchFamily="18" charset="-34"/>
                <a:cs typeface="Angsana New" pitchFamily="18" charset="-34"/>
              </a:rPr>
              <a:t>ตอบ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4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จำนวนเงินของสายใจ</a:t>
            </a:r>
            <a:endParaRPr lang="th-TH" sz="48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457200" y="4267200"/>
            <a:ext cx="76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4.   </a:t>
            </a:r>
            <a:r>
              <a:rPr lang="en-US" sz="48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2,500</a:t>
            </a:r>
            <a:r>
              <a:rPr lang="th-TH" sz="48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48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บาท </a:t>
            </a:r>
            <a:r>
              <a:rPr lang="th-TH" sz="48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เป็นเงินของวี</a:t>
            </a:r>
            <a:r>
              <a:rPr lang="th-TH" sz="48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ระใช่หรือไม่ </a:t>
            </a:r>
            <a:endParaRPr lang="th-TH" sz="4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685800" y="5105400"/>
            <a:ext cx="685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800" u="sng" dirty="0" smtClean="0">
                <a:latin typeface="Angsana New" pitchFamily="18" charset="-34"/>
                <a:cs typeface="Angsana New" pitchFamily="18" charset="-34"/>
              </a:rPr>
              <a:t>ตอบ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4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ไม่ใช่</a:t>
            </a:r>
            <a:endParaRPr lang="th-TH" sz="48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สี่เหลี่ยมผืนผ้า 7"/>
          <p:cNvSpPr/>
          <p:nvPr/>
        </p:nvSpPr>
        <p:spPr>
          <a:xfrm>
            <a:off x="457200" y="2590800"/>
            <a:ext cx="64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latin typeface="Angsana New" pitchFamily="18" charset="-34"/>
                <a:cs typeface="Angsana New" pitchFamily="18" charset="-34"/>
              </a:rPr>
              <a:t>5.   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แล้ว </a:t>
            </a:r>
            <a:r>
              <a:rPr lang="en-US" sz="4800" dirty="0" smtClean="0">
                <a:latin typeface="Angsana New" pitchFamily="18" charset="-34"/>
                <a:cs typeface="Angsana New" pitchFamily="18" charset="-34"/>
              </a:rPr>
              <a:t>2,500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 บาท  เป็นเงินของใคร</a:t>
            </a:r>
            <a:endParaRPr lang="th-TH" sz="4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2" name="ชื่อเรื่อง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1828800"/>
          </a:xfrm>
          <a:noFill/>
          <a:ln w="571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l"/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    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สาย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ใจมีเงิน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5,000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บาท 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ซึ่ง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มีน้อยกว่าวีระ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2,500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บาท วีระมีเงิน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เท่าไร</a:t>
            </a:r>
            <a:endParaRPr lang="th-TH" b="1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81000" y="4267200"/>
            <a:ext cx="5715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latin typeface="Angsana New" pitchFamily="18" charset="-34"/>
                <a:cs typeface="Angsana New" pitchFamily="18" charset="-34"/>
              </a:rPr>
              <a:t>6.  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แล้ว </a:t>
            </a:r>
            <a:r>
              <a:rPr lang="en-US" sz="4800" dirty="0" smtClean="0">
                <a:latin typeface="Angsana New" pitchFamily="18" charset="-34"/>
                <a:cs typeface="Angsana New" pitchFamily="18" charset="-34"/>
              </a:rPr>
              <a:t>2,500 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บาท  เป็นเงินอะไร</a:t>
            </a:r>
            <a:endParaRPr lang="th-TH" sz="4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09600" y="3276600"/>
            <a:ext cx="685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800" u="sng" dirty="0" smtClean="0">
                <a:latin typeface="Angsana New" pitchFamily="18" charset="-34"/>
                <a:cs typeface="Angsana New" pitchFamily="18" charset="-34"/>
              </a:rPr>
              <a:t>ตอบ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4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ไม่ใช่เงินของใคร</a:t>
            </a:r>
            <a:endParaRPr lang="th-TH" sz="48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609600" y="5029200"/>
            <a:ext cx="7162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800" u="sng" dirty="0" smtClean="0">
                <a:latin typeface="Angsana New" pitchFamily="18" charset="-34"/>
                <a:cs typeface="Angsana New" pitchFamily="18" charset="-34"/>
              </a:rPr>
              <a:t>ตอบ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4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เป็นจำนวนเงินที่สายใจน้อยกว่าวีระ</a:t>
            </a:r>
            <a:endParaRPr lang="th-TH" sz="48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381000" y="4495800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latin typeface="Angsana New" pitchFamily="18" charset="-34"/>
                <a:cs typeface="Angsana New" pitchFamily="18" charset="-34"/>
              </a:rPr>
              <a:t>8.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 นักเรียนรู้ได้อย่างไรว่าวีระมีเงินมากกว่าสายใจ </a:t>
            </a:r>
            <a:endParaRPr lang="th-TH" sz="4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2" name="ชื่อเรื่อง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1828800"/>
          </a:xfrm>
          <a:noFill/>
          <a:ln w="571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l"/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    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สาย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ใจมีเงิน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5,000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บาท 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ซึ่ง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มีน้อยกว่าวีระ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2,500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บาท วีระมีเงิน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เท่าไร</a:t>
            </a:r>
            <a:endParaRPr lang="th-TH" b="1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81000" y="2590800"/>
            <a:ext cx="8458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smtClean="0">
                <a:latin typeface="Angsana New" pitchFamily="18" charset="-34"/>
                <a:cs typeface="Angsana New" pitchFamily="18" charset="-34"/>
              </a:rPr>
              <a:t>7.  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ระหว่างสายใจกับวีระ  ใครมีเงินมากกว่ากัน</a:t>
            </a:r>
            <a:endParaRPr lang="th-TH" sz="48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609600" y="3276600"/>
            <a:ext cx="685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800" u="sng" dirty="0" smtClean="0">
                <a:latin typeface="Angsana New" pitchFamily="18" charset="-34"/>
                <a:cs typeface="Angsana New" pitchFamily="18" charset="-34"/>
              </a:rPr>
              <a:t>ตอบ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4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วีระมีเงินมากกว่า</a:t>
            </a:r>
            <a:endParaRPr lang="th-TH" sz="48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762000" y="5257800"/>
            <a:ext cx="685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800" u="sng" dirty="0" smtClean="0">
                <a:latin typeface="Angsana New" pitchFamily="18" charset="-34"/>
                <a:cs typeface="Angsana New" pitchFamily="18" charset="-34"/>
              </a:rPr>
              <a:t>ตอบ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4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เพราะโจทย์บอก</a:t>
            </a:r>
            <a:endParaRPr lang="th-TH" sz="48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สี่เหลี่ยมผืนผ้า 10"/>
          <p:cNvSpPr/>
          <p:nvPr/>
        </p:nvSpPr>
        <p:spPr>
          <a:xfrm>
            <a:off x="381000" y="2590800"/>
            <a:ext cx="828784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ngsana New" pitchFamily="18" charset="-34"/>
                <a:cs typeface="Angsana New" pitchFamily="18" charset="-34"/>
              </a:rPr>
              <a:t>9.  </a:t>
            </a:r>
            <a:r>
              <a:rPr lang="th-TH" sz="4400" dirty="0" smtClean="0">
                <a:latin typeface="Angsana New" pitchFamily="18" charset="-34"/>
                <a:cs typeface="Angsana New" pitchFamily="18" charset="-34"/>
              </a:rPr>
              <a:t>เงินของวีระควรจะมากกว่าหรือน้อยกว่า </a:t>
            </a:r>
            <a:r>
              <a:rPr lang="en-US" sz="4400" dirty="0" smtClean="0">
                <a:latin typeface="Angsana New" pitchFamily="18" charset="-34"/>
                <a:cs typeface="Angsana New" pitchFamily="18" charset="-34"/>
              </a:rPr>
              <a:t>5,000 </a:t>
            </a:r>
            <a:r>
              <a:rPr lang="th-TH" sz="4400" dirty="0" smtClean="0">
                <a:latin typeface="Angsana New" pitchFamily="18" charset="-34"/>
                <a:cs typeface="Angsana New" pitchFamily="18" charset="-34"/>
              </a:rPr>
              <a:t>บาท</a:t>
            </a:r>
            <a:endParaRPr lang="th-TH" sz="4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9" name="ชื่อเรื่อง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10600" cy="1828800"/>
          </a:xfrm>
          <a:noFill/>
          <a:ln w="571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l"/>
            <a:r>
              <a:rPr lang="th-TH" dirty="0" smtClean="0">
                <a:latin typeface="Angsana New" pitchFamily="18" charset="-34"/>
                <a:cs typeface="Angsana New" pitchFamily="18" charset="-34"/>
              </a:rPr>
              <a:t>     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สาย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ใจมีเงิน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5,000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บาท 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ซึ่ง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มีน้อยกว่าวีระ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2,500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บาท วีระมีเงิน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เท่าไร</a:t>
            </a:r>
            <a:endParaRPr lang="th-TH" b="1" dirty="0"/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09600" y="3276600"/>
            <a:ext cx="259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800" u="sng" dirty="0" smtClean="0">
                <a:latin typeface="Angsana New" pitchFamily="18" charset="-34"/>
                <a:cs typeface="Angsana New" pitchFamily="18" charset="-34"/>
              </a:rPr>
              <a:t>ตอบ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4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มากกว่า</a:t>
            </a:r>
            <a:endParaRPr lang="th-TH" sz="48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57200" y="4267200"/>
            <a:ext cx="83102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ngsana New" pitchFamily="18" charset="-34"/>
                <a:cs typeface="Angsana New" pitchFamily="18" charset="-34"/>
              </a:rPr>
              <a:t>10.  </a:t>
            </a:r>
            <a:r>
              <a:rPr lang="th-TH" sz="4000" dirty="0" smtClean="0">
                <a:latin typeface="Angsana New" pitchFamily="18" charset="-34"/>
                <a:cs typeface="Angsana New" pitchFamily="18" charset="-34"/>
              </a:rPr>
              <a:t>นักเรียนคิดว่าโจทย์ปัญหาข้อนี้ใช้วิธีใดในการหาคำตอบ</a:t>
            </a:r>
            <a:endParaRPr lang="th-TH" sz="40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33400" y="5029200"/>
            <a:ext cx="365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4800" u="sng" dirty="0" smtClean="0">
                <a:latin typeface="Angsana New" pitchFamily="18" charset="-34"/>
                <a:cs typeface="Angsana New" pitchFamily="18" charset="-34"/>
              </a:rPr>
              <a:t>ตอบ</a:t>
            </a:r>
            <a:r>
              <a:rPr lang="th-TH" sz="4800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sz="4800" b="1" dirty="0" smtClean="0">
                <a:solidFill>
                  <a:srgbClr val="FF0000"/>
                </a:solidFill>
                <a:latin typeface="Angsana New" pitchFamily="18" charset="-34"/>
                <a:cs typeface="Angsana New" pitchFamily="18" charset="-34"/>
              </a:rPr>
              <a:t>ใช้วิธีการบวก</a:t>
            </a:r>
            <a:endParaRPr lang="th-TH" sz="4800" b="1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1193</Words>
  <Application>Microsoft Office PowerPoint</Application>
  <PresentationFormat>นำเสนอทางหน้าจอ (4:3)</PresentationFormat>
  <Paragraphs>120</Paragraphs>
  <Slides>23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23</vt:i4>
      </vt:variant>
    </vt:vector>
  </HeadingPairs>
  <TitlesOfParts>
    <vt:vector size="24" baseType="lpstr">
      <vt:lpstr>ชุดรูปแบบของ Office</vt:lpstr>
      <vt:lpstr>การวิเคราะห์ โจทย์ปัญหาการบวก</vt:lpstr>
      <vt:lpstr>เพลง  มาเรียนโจทย์ปัญหา </vt:lpstr>
      <vt:lpstr>การวิเคราะห์โจทย์ปัญหาการบวก</vt:lpstr>
      <vt:lpstr>      สายใจมีเงิน 5,000 บาท  ซึ่งมีน้อยกว่าวีระ 2,500 บาท วีระมีเงินเท่าไร</vt:lpstr>
      <vt:lpstr>      สายใจมีเงิน 5,000 บาท  ซึ่งมีน้อยกว่าวีระ 2,500 บาท วีระมีเงินเท่าไร</vt:lpstr>
      <vt:lpstr>      สายใจมีเงิน 5,000 บาท  ซึ่งมีน้อยกว่าวีระ 2,500 บาท วีระมีเงินเท่าไร</vt:lpstr>
      <vt:lpstr>      สายใจมีเงิน 5,000 บาท  ซึ่งมีน้อยกว่าวีระ 2,500 บาท วีระมีเงินเท่าไร</vt:lpstr>
      <vt:lpstr>      สายใจมีเงิน 5,000 บาท  ซึ่งมีน้อยกว่าวีระ 2,500 บาท วีระมีเงินเท่าไร</vt:lpstr>
      <vt:lpstr>      สายใจมีเงิน 5,000 บาท  ซึ่งมีน้อยกว่าวีระ 2,500 บาท วีระมีเงินเท่าไร</vt:lpstr>
      <vt:lpstr>ภาพนิ่ง 10</vt:lpstr>
      <vt:lpstr>ภาพนิ่ง 11</vt:lpstr>
      <vt:lpstr>พร้อมหรือยัง ?</vt:lpstr>
      <vt:lpstr>1. โจทย์ปัญหาข้อนี้กล่าวถึงเรื่องใด</vt:lpstr>
      <vt:lpstr>2. สิ่งที่โจทย์กำหนดให้มีอะไรบ้าง</vt:lpstr>
      <vt:lpstr>3. สิ่งที่โจทย์ต้องการทราบคืออะไร</vt:lpstr>
      <vt:lpstr>4.  สุชาติจ่ายเงินในการลงทุนเปิดร้านทั้งหมดควรมากกว่า                                 หรือน้อยกว่า 572,700 บาท </vt:lpstr>
      <vt:lpstr>5. ในการเปิดร้านตัดผม  สุชาติซื้ออะไรบ้าง  และเป็นจำนวนเงินอย่างละเท่าไร  </vt:lpstr>
      <vt:lpstr>จบเกม</vt:lpstr>
      <vt:lpstr>สรุปการวิเคราะห์โจทย์ปัญหา</vt:lpstr>
      <vt:lpstr>ภาพนิ่ง 20</vt:lpstr>
      <vt:lpstr>ภาพนิ่ง 21</vt:lpstr>
      <vt:lpstr>ภาพนิ่ง 22</vt:lpstr>
      <vt:lpstr>ให้แต่ละกลุ่มส่งตัวแทนออกมารับใบความรู้   และแบบฝึกหัด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การวิเคราะห์โจทย์ปัญหาการบวก</dc:title>
  <dc:creator>Miki</dc:creator>
  <cp:lastModifiedBy>Miki</cp:lastModifiedBy>
  <cp:revision>51</cp:revision>
  <dcterms:created xsi:type="dcterms:W3CDTF">2015-08-03T15:49:39Z</dcterms:created>
  <dcterms:modified xsi:type="dcterms:W3CDTF">2015-08-06T04:31:29Z</dcterms:modified>
</cp:coreProperties>
</file>