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9"/>
  </p:handoutMasterIdLst>
  <p:sldIdLst>
    <p:sldId id="276" r:id="rId2"/>
    <p:sldId id="267" r:id="rId3"/>
    <p:sldId id="270" r:id="rId4"/>
    <p:sldId id="280" r:id="rId5"/>
    <p:sldId id="290" r:id="rId6"/>
    <p:sldId id="257" r:id="rId7"/>
    <p:sldId id="282" r:id="rId8"/>
    <p:sldId id="283" r:id="rId9"/>
    <p:sldId id="284" r:id="rId10"/>
    <p:sldId id="285" r:id="rId11"/>
    <p:sldId id="288" r:id="rId12"/>
    <p:sldId id="286" r:id="rId13"/>
    <p:sldId id="287" r:id="rId14"/>
    <p:sldId id="289" r:id="rId15"/>
    <p:sldId id="291" r:id="rId16"/>
    <p:sldId id="293" r:id="rId17"/>
    <p:sldId id="292" r:id="rId18"/>
    <p:sldId id="273" r:id="rId19"/>
    <p:sldId id="307" r:id="rId20"/>
    <p:sldId id="274" r:id="rId21"/>
    <p:sldId id="300" r:id="rId22"/>
    <p:sldId id="301" r:id="rId23"/>
    <p:sldId id="302" r:id="rId24"/>
    <p:sldId id="303" r:id="rId25"/>
    <p:sldId id="304" r:id="rId26"/>
    <p:sldId id="305" r:id="rId27"/>
    <p:sldId id="306" r:id="rId28"/>
  </p:sldIdLst>
  <p:sldSz cx="9144000" cy="6858000" type="screen4x3"/>
  <p:notesSz cx="6858000" cy="99456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5418F-3137-4CB5-A4AA-7B213555DE5A}" type="datetimeFigureOut">
              <a:rPr lang="th-TH" smtClean="0"/>
              <a:pPr/>
              <a:t>07/08/58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B1343-67AF-4214-BCA6-60535511BA60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567B-A706-4AF5-B46E-0E81846C2B88}" type="datetimeFigureOut">
              <a:rPr lang="th-TH" smtClean="0"/>
              <a:pPr/>
              <a:t>07/08/58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C14BB-487A-49D5-A0AC-B069FEAE7F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567B-A706-4AF5-B46E-0E81846C2B88}" type="datetimeFigureOut">
              <a:rPr lang="th-TH" smtClean="0"/>
              <a:pPr/>
              <a:t>07/08/58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C14BB-487A-49D5-A0AC-B069FEAE7F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567B-A706-4AF5-B46E-0E81846C2B88}" type="datetimeFigureOut">
              <a:rPr lang="th-TH" smtClean="0"/>
              <a:pPr/>
              <a:t>07/08/58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C14BB-487A-49D5-A0AC-B069FEAE7F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567B-A706-4AF5-B46E-0E81846C2B88}" type="datetimeFigureOut">
              <a:rPr lang="th-TH" smtClean="0"/>
              <a:pPr/>
              <a:t>07/08/58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C14BB-487A-49D5-A0AC-B069FEAE7F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567B-A706-4AF5-B46E-0E81846C2B88}" type="datetimeFigureOut">
              <a:rPr lang="th-TH" smtClean="0"/>
              <a:pPr/>
              <a:t>07/08/58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C14BB-487A-49D5-A0AC-B069FEAE7F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567B-A706-4AF5-B46E-0E81846C2B88}" type="datetimeFigureOut">
              <a:rPr lang="th-TH" smtClean="0"/>
              <a:pPr/>
              <a:t>07/08/58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C14BB-487A-49D5-A0AC-B069FEAE7F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567B-A706-4AF5-B46E-0E81846C2B88}" type="datetimeFigureOut">
              <a:rPr lang="th-TH" smtClean="0"/>
              <a:pPr/>
              <a:t>07/08/58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C14BB-487A-49D5-A0AC-B069FEAE7F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567B-A706-4AF5-B46E-0E81846C2B88}" type="datetimeFigureOut">
              <a:rPr lang="th-TH" smtClean="0"/>
              <a:pPr/>
              <a:t>07/08/58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C14BB-487A-49D5-A0AC-B069FEAE7F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567B-A706-4AF5-B46E-0E81846C2B88}" type="datetimeFigureOut">
              <a:rPr lang="th-TH" smtClean="0"/>
              <a:pPr/>
              <a:t>07/08/58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C14BB-487A-49D5-A0AC-B069FEAE7F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567B-A706-4AF5-B46E-0E81846C2B88}" type="datetimeFigureOut">
              <a:rPr lang="th-TH" smtClean="0"/>
              <a:pPr/>
              <a:t>07/08/58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C14BB-487A-49D5-A0AC-B069FEAE7F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567B-A706-4AF5-B46E-0E81846C2B88}" type="datetimeFigureOut">
              <a:rPr lang="th-TH" smtClean="0"/>
              <a:pPr/>
              <a:t>07/08/58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C14BB-487A-49D5-A0AC-B069FEAE7F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0567B-A706-4AF5-B46E-0E81846C2B88}" type="datetimeFigureOut">
              <a:rPr lang="th-TH" smtClean="0"/>
              <a:pPr/>
              <a:t>07/08/58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C14BB-487A-49D5-A0AC-B069FEAE7F2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62000" y="1371600"/>
            <a:ext cx="7772400" cy="3124200"/>
          </a:xfrm>
          <a:ln w="76200"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th-TH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การวิเคราะห์</a:t>
            </a:r>
            <a:br>
              <a:rPr lang="th-TH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th-TH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โจทย์ปัญหาการลบ</a:t>
            </a:r>
            <a:endParaRPr lang="en-US" sz="9600" b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609600" y="685800"/>
            <a:ext cx="7848600" cy="160019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CC009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ข้อที่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1  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วินัยมีเงิน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725,191 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บาท  เขาซื้อที่ดิน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2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แปลง 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4000" b="1" dirty="0" smtClean="0"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            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ราคา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592,000 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บาท วินัยเหลือเงินกี่บาท</a:t>
            </a:r>
            <a:endParaRPr kumimoji="0" lang="th-TH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5800" y="2590801"/>
            <a:ext cx="80772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h-TH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....</a:t>
            </a:r>
            <a:r>
              <a:rPr kumimoji="0" lang="th-TH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</a:t>
            </a:r>
            <a:r>
              <a:rPr lang="en-US" sz="5400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5  </a:t>
            </a:r>
            <a:r>
              <a:rPr lang="th-TH" sz="54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หาสิ่งที่โจทย์ต้องการทราบ                   ได้โดยนำเงินที่วินัยมี  หัก  จำนวนที่ดินและเงินที่จ่ายค่าซื้อที่ดิน   </a:t>
            </a:r>
            <a:endParaRPr lang="en-US" sz="5400" b="1" dirty="0" smtClean="0">
              <a:latin typeface="Angsana New" pitchFamily="18" charset="-34"/>
              <a:cs typeface="Angsana New" pitchFamily="18" charset="-34"/>
              <a:sym typeface="Wingdings 2" pitchFamily="18" charset="2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838200" y="2362200"/>
            <a:ext cx="10086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</a:t>
            </a:r>
            <a:endParaRPr lang="th-TH" sz="7200" dirty="0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57200" y="5029200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32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(เพราะจำนวนที่ดินไม่นำมาใช้ในการคำนวณหาคำตอบของโจทย์ปัญหาข้อนี้)</a:t>
            </a:r>
            <a:r>
              <a:rPr lang="th-TH" sz="32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 </a:t>
            </a:r>
            <a:endParaRPr lang="th-TH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05000" y="914400"/>
            <a:ext cx="5334000" cy="1143000"/>
          </a:xfrm>
        </p:spPr>
        <p:txBody>
          <a:bodyPr>
            <a:noAutofit/>
          </a:bodyPr>
          <a:lstStyle/>
          <a:p>
            <a:r>
              <a:rPr lang="th-TH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พักสักนิด....</a:t>
            </a:r>
            <a:endParaRPr lang="th-TH" sz="9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วงรี 4"/>
          <p:cNvSpPr/>
          <p:nvPr/>
        </p:nvSpPr>
        <p:spPr>
          <a:xfrm>
            <a:off x="990600" y="2438400"/>
            <a:ext cx="7162800" cy="3429000"/>
          </a:xfrm>
          <a:prstGeom prst="ellipse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9600" dirty="0" smtClean="0">
                <a:latin typeface="Angsana New" pitchFamily="18" charset="-34"/>
                <a:cs typeface="Angsana New" pitchFamily="18" charset="-34"/>
              </a:rPr>
              <a:t>ปรบมือ </a:t>
            </a:r>
            <a:r>
              <a:rPr lang="en-US" sz="9600" dirty="0" smtClean="0">
                <a:latin typeface="Angsana New" pitchFamily="18" charset="-34"/>
                <a:cs typeface="Angsana New" pitchFamily="18" charset="-34"/>
              </a:rPr>
              <a:t>5</a:t>
            </a:r>
            <a:r>
              <a:rPr lang="th-TH" sz="9600" dirty="0" smtClean="0">
                <a:latin typeface="Angsana New" pitchFamily="18" charset="-34"/>
                <a:cs typeface="Angsana New" pitchFamily="18" charset="-34"/>
              </a:rPr>
              <a:t> ครั้ง</a:t>
            </a:r>
            <a:endParaRPr lang="th-TH" sz="96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09600" y="3429000"/>
            <a:ext cx="8077200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h-TH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....</a:t>
            </a:r>
            <a:r>
              <a:rPr kumimoji="0" lang="th-TH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1</a:t>
            </a:r>
            <a:r>
              <a:rPr lang="en-US" sz="4800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 </a:t>
            </a:r>
            <a:r>
              <a:rPr lang="th-TH" sz="48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 สิ่งที่โจทย์กำหนดให้คือ                               จำนวนเสื้อที่ต้องการซื้อ   จำนวนเสื้อที่ซื้อได้  และจำนวนเสื้อที่ต้องซื้อเพิ่ม </a:t>
            </a: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762000" y="3276601"/>
            <a:ext cx="10086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</a:t>
            </a:r>
            <a:endParaRPr lang="th-TH" sz="7200" dirty="0"/>
          </a:p>
        </p:txBody>
      </p:sp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457200" y="228600"/>
            <a:ext cx="8305800" cy="3048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7150">
            <a:solidFill>
              <a:srgbClr val="CC009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ข้อที่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2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(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คะแนนเต็ม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5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คะแนน)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ea typeface="Angsana New" pitchFamily="18" charset="-34"/>
              <a:cs typeface="Angsana New" pitchFamily="18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      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พนิดาต้องการซื้อเสื้อไปขาย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3,700 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ตัว เธอไปซื้อ              ที่ร้านวิไลแต่ที่ร้านมีเพียง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2,925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ตัว  พนิดาต้องหา                ซื้อเสื้อจากร้านอื่นอีกกี่ตัว</a:t>
            </a:r>
            <a:endParaRPr kumimoji="0" lang="th-TH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762000" y="5715000"/>
            <a:ext cx="8001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(เพราะสิ่งที่โจทย์กำหนดให้มีเพียงจำนวนเสื้อที่ต้องการซื้อ และจำนวนเสื้อที่ซื้อได้เท่านั้น   ส่วนจำนวนเสื้อที่ต้องการซื้อเพิ่ม เป็นสิ่งที่โจทย์ต้องการทราบ)</a:t>
            </a:r>
            <a:endParaRPr lang="en-US" b="1" dirty="0" smtClean="0">
              <a:latin typeface="Angsana New" pitchFamily="18" charset="-34"/>
              <a:cs typeface="Angsana New" pitchFamily="18" charset="-34"/>
              <a:sym typeface="Wingdings 2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457200" y="228600"/>
            <a:ext cx="8305800" cy="3048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7150">
            <a:solidFill>
              <a:srgbClr val="CC009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ข้อที่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2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(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คะแนนเต็ม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5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คะแนน)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ea typeface="Angsana New" pitchFamily="18" charset="-34"/>
              <a:cs typeface="Angsana New" pitchFamily="18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      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พนิดาต้องการซื้อเสื้อไปขาย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3,700 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ตัว เธอไปซื้อ              ที่ร้านวิไลแต่ที่ร้านมีเพียง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2,925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ตัว  พนิดาต้องหา                ซื้อเสื้อจากร้านอื่นอีกกี่ตัว</a:t>
            </a:r>
            <a:endParaRPr kumimoji="0" lang="th-TH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85800" y="3810000"/>
            <a:ext cx="8001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14300" fontAlgn="base">
              <a:spcBef>
                <a:spcPct val="0"/>
              </a:spcBef>
              <a:spcAft>
                <a:spcPct val="0"/>
              </a:spcAft>
            </a:pPr>
            <a:r>
              <a:rPr lang="th-TH" sz="4400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......2.</a:t>
            </a:r>
            <a:r>
              <a:rPr lang="th-TH" sz="44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  สิ่งที่โจทย์ต้องการทราบคือ  จำนวนเสื้อ                     ที่ต้องหาซื้อเพิ่มจากร้านอื่น</a:t>
            </a:r>
            <a:endParaRPr lang="en-US" sz="4400" b="1" dirty="0" smtClean="0">
              <a:latin typeface="Angsana New" pitchFamily="18" charset="-34"/>
              <a:cs typeface="Angsana New" pitchFamily="18" charset="-34"/>
              <a:sym typeface="Wingdings 2" pitchFamily="18" charset="2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85800" y="3505200"/>
            <a:ext cx="89159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</a:t>
            </a:r>
            <a:endParaRPr lang="th-TH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457200" y="228600"/>
            <a:ext cx="8305800" cy="3048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7150">
            <a:solidFill>
              <a:srgbClr val="CC009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ข้อที่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2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(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คะแนนเต็ม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5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คะแนน)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ea typeface="Angsana New" pitchFamily="18" charset="-34"/>
              <a:cs typeface="Angsana New" pitchFamily="18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      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พนิดาต้องการซื้อเสื้อไปขาย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3,700 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ตัว เธอไปซื้อ              ที่ร้านวิไลแต่ที่ร้านมีเพียง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2,925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ตัว  พนิดาต้องหา                ซื้อเสื้อจากร้านอื่นอีกกี่ตัว</a:t>
            </a:r>
            <a:endParaRPr kumimoji="0" lang="th-TH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609600" y="3657600"/>
            <a:ext cx="8001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+mj-cs"/>
                <a:sym typeface="Wingdings 2" pitchFamily="18" charset="2"/>
              </a:rPr>
              <a:t>...</a:t>
            </a:r>
            <a:r>
              <a:rPr kumimoji="0" lang="th-TH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+mj-cs"/>
              </a:rPr>
              <a:t>...3.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+mj-cs"/>
                <a:sym typeface="Wingdings 2" pitchFamily="18" charset="2"/>
              </a:rPr>
              <a:t>  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  <a:cs typeface="+mj-cs"/>
                <a:sym typeface="Wingdings 2" pitchFamily="18" charset="2"/>
              </a:rPr>
              <a:t>จำนวนเสื้อที่พนิดาต้องการซื้อ  </a:t>
            </a:r>
            <a:r>
              <a:rPr kumimoji="0" lang="th-TH" sz="4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  <a:cs typeface="+mj-cs"/>
                <a:sym typeface="Wingdings 2" pitchFamily="18" charset="2"/>
              </a:rPr>
              <a:t> 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  <a:cs typeface="+mj-cs"/>
                <a:sym typeface="Wingdings 2" pitchFamily="18" charset="2"/>
              </a:rPr>
              <a:t>มากกว่าจำนวนเสื้อที่ร้านวิไลมีอยู่</a:t>
            </a:r>
            <a:endParaRPr kumimoji="0" lang="th-TH" sz="4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ngsana New" pitchFamily="18" charset="-34"/>
              <a:ea typeface="Times New Roman" pitchFamily="18" charset="0"/>
              <a:cs typeface="+mj-cs"/>
              <a:sym typeface="Wingdings 2" pitchFamily="18" charset="2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85800" y="3505200"/>
            <a:ext cx="89159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</a:t>
            </a:r>
            <a:endParaRPr lang="th-TH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838200" y="3581400"/>
            <a:ext cx="83058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FF0000"/>
              </a:solidFill>
              <a:latin typeface="Arial" pitchFamily="34" charset="0"/>
              <a:sym typeface="Wingdings 2" pitchFamily="18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48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...</a:t>
            </a:r>
            <a:r>
              <a:rPr lang="th-TH" sz="4800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</a:t>
            </a:r>
            <a:r>
              <a:rPr lang="en-US" sz="48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4</a:t>
            </a:r>
            <a:r>
              <a:rPr lang="th-TH" sz="48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.  จำนวนเสื้อที่พนิดาต้องหาซื้อเพิ่ม          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48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            น้อยกว่าที่พนิดาต้องการซื้อทั้งหมด</a:t>
            </a:r>
            <a:endParaRPr lang="th-TH" sz="4800" b="1" dirty="0" smtClean="0">
              <a:solidFill>
                <a:srgbClr val="FF0000"/>
              </a:solidFill>
              <a:latin typeface="Angsana New" pitchFamily="18" charset="-34"/>
              <a:ea typeface="Times New Roman" pitchFamily="18" charset="0"/>
              <a:cs typeface="Angsana New" pitchFamily="18" charset="-34"/>
              <a:sym typeface="Wingdings 2" pitchFamily="18" charset="2"/>
            </a:endParaRP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457200" y="228600"/>
            <a:ext cx="8305800" cy="3048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7150">
            <a:solidFill>
              <a:srgbClr val="CC009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ข้อที่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2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(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คะแนนเต็ม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5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คะแนน)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ea typeface="Angsana New" pitchFamily="18" charset="-34"/>
              <a:cs typeface="Angsana New" pitchFamily="18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      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พนิดาต้องการซื้อเสื้อไปขาย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3,700 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ตัว เธอไปซื้อ              ที่ร้านวิไลแต่ที่ร้านมีเพียง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2,925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ตัว  พนิดาต้องหา                ซื้อเสื้อจากร้านอื่นอีกกี่ตัว</a:t>
            </a:r>
            <a:endParaRPr kumimoji="0" lang="th-TH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937209" y="3752671"/>
            <a:ext cx="89159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</a:t>
            </a:r>
            <a:endParaRPr lang="th-TH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เซฟ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447675" y="2286000"/>
            <a:ext cx="2295525" cy="3962400"/>
          </a:xfrm>
          <a:prstGeom prst="rect">
            <a:avLst/>
          </a:prstGeom>
        </p:spPr>
      </p:pic>
      <p:sp>
        <p:nvSpPr>
          <p:cNvPr id="5" name="คำบรรยายภาพแบบสี่เหลี่ยมมุมมน 4"/>
          <p:cNvSpPr/>
          <p:nvPr/>
        </p:nvSpPr>
        <p:spPr>
          <a:xfrm>
            <a:off x="2362200" y="1066800"/>
            <a:ext cx="6553200" cy="1295400"/>
          </a:xfrm>
          <a:prstGeom prst="wedgeRoundRectCallout">
            <a:avLst>
              <a:gd name="adj1" fmla="val -46666"/>
              <a:gd name="adj2" fmla="val 11603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54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ต่อไปเป็นข้อสุดท้ายแล้วนะครับ</a:t>
            </a:r>
          </a:p>
          <a:p>
            <a:pPr algn="ctr"/>
            <a:endParaRPr lang="th-TH" dirty="0"/>
          </a:p>
        </p:txBody>
      </p:sp>
      <p:pic>
        <p:nvPicPr>
          <p:cNvPr id="6" name="รูปภาพ 5" descr="เปีย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733800"/>
            <a:ext cx="2616425" cy="2771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371600" y="3352800"/>
            <a:ext cx="67056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FF0000"/>
              </a:solidFill>
              <a:latin typeface="Arial" pitchFamily="34" charset="0"/>
              <a:sym typeface="Wingdings 2" pitchFamily="18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44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...</a:t>
            </a:r>
            <a:r>
              <a:rPr lang="th-TH" sz="4400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</a:t>
            </a:r>
            <a:r>
              <a:rPr lang="en-US" sz="44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5</a:t>
            </a:r>
            <a:r>
              <a:rPr lang="th-TH" sz="44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.  หาสิ่งที่โจทย์ต้องการทราบได้โดย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44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           นำจำนวนเสื้อที่ต้องการซื้อทั้งหมด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44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           หักจำนวนเสื้อที่ซื้อได้แล้ว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44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           จะเป็นจำนวนเสื้อที่ต้องหาซื้อเพิ่ม</a:t>
            </a:r>
            <a:endParaRPr lang="th-TH" sz="4400" b="1" dirty="0" smtClean="0">
              <a:solidFill>
                <a:srgbClr val="FF0000"/>
              </a:solidFill>
              <a:latin typeface="Angsana New" pitchFamily="18" charset="-34"/>
              <a:ea typeface="Times New Roman" pitchFamily="18" charset="0"/>
              <a:cs typeface="Angsana New" pitchFamily="18" charset="-34"/>
              <a:sym typeface="Wingdings 2" pitchFamily="18" charset="2"/>
            </a:endParaRP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457200" y="228600"/>
            <a:ext cx="8305800" cy="3048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7150">
            <a:solidFill>
              <a:srgbClr val="CC009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ข้อที่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2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(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คะแนนเต็ม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5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คะแนน)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ea typeface="Angsana New" pitchFamily="18" charset="-34"/>
              <a:cs typeface="Angsana New" pitchFamily="18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      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พนิดาต้องการซื้อเสื้อไปขาย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3,700 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ตัว เธอไปซื้อ              ที่ร้านวิไลแต่ที่ร้านมีเพียง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2,925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ตัว  พนิดาต้องหา                ซื้อเสื้อจากร้านอื่นอีกกี่ตัว</a:t>
            </a:r>
            <a:endParaRPr kumimoji="0" lang="th-TH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394409" y="3505200"/>
            <a:ext cx="89159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</a:t>
            </a:r>
            <a:endParaRPr lang="th-TH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6324600" cy="2438400"/>
          </a:xfrm>
          <a:ln w="76200">
            <a:solidFill>
              <a:srgbClr val="00B0F0"/>
            </a:solidFill>
          </a:ln>
        </p:spPr>
        <p:txBody>
          <a:bodyPr>
            <a:noAutofit/>
          </a:bodyPr>
          <a:lstStyle/>
          <a:p>
            <a:r>
              <a:rPr lang="th-TH" sz="20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จบเกม</a:t>
            </a:r>
            <a:endParaRPr lang="th-TH" sz="20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ชื่อเรื่อง 1"/>
          <p:cNvSpPr txBox="1">
            <a:spLocks/>
          </p:cNvSpPr>
          <p:nvPr/>
        </p:nvSpPr>
        <p:spPr>
          <a:xfrm>
            <a:off x="990600" y="3810000"/>
            <a:ext cx="7543800" cy="2057400"/>
          </a:xfrm>
          <a:prstGeom prst="rect">
            <a:avLst/>
          </a:prstGeom>
          <a:ln w="76200">
            <a:solidFill>
              <a:srgbClr val="00B0F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96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ช่วยกันสรุปบทเรียน</a:t>
            </a:r>
            <a:endParaRPr kumimoji="0" lang="th-TH" sz="96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914400" y="304800"/>
            <a:ext cx="7696200" cy="2286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7150">
            <a:solidFill>
              <a:srgbClr val="CC009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        พนิดา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ต้องการซื้อเสื้อไปขาย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3,700 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ตัว 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           เธอ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ไป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ซื้อที่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ร้านวิไลแต่ที่ร้านมีเพียง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2,925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ตัว  พนิดาต้องหา 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ซื้อ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เสื้อจากร้านอื่นอีกกี่ตัว</a:t>
            </a:r>
            <a:endParaRPr kumimoji="0" lang="th-TH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609600" y="2753381"/>
            <a:ext cx="8001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33600" algn="l"/>
              </a:tabLst>
            </a:pP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สิ่งที่โจทย์กำหนดให้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33600" algn="l"/>
              </a:tabLst>
            </a:pPr>
            <a:endParaRPr kumimoji="0" lang="th-TH" sz="4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ngsana New" pitchFamily="18" charset="-34"/>
              <a:ea typeface="Times New Roman" pitchFamily="18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33600" algn="l"/>
              </a:tabLst>
            </a:pPr>
            <a:endParaRPr lang="th-TH" sz="4000" b="1" dirty="0" smtClean="0">
              <a:solidFill>
                <a:srgbClr val="000000"/>
              </a:solidFill>
              <a:latin typeface="Angsana New" pitchFamily="18" charset="-34"/>
              <a:ea typeface="Times New Roman" pitchFamily="18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33600" algn="l"/>
              </a:tabLst>
            </a:pP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สิ่งที่โจทย์ต้องการทราบ</a:t>
            </a: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   </a:t>
            </a:r>
            <a:endParaRPr kumimoji="0" lang="th-TH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914400" y="3362980"/>
            <a:ext cx="8001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33600" algn="l"/>
              </a:tabLst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  1) </a:t>
            </a: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จำนวนเสื้อที่ต้องการซื้อ</a:t>
            </a:r>
            <a:r>
              <a:rPr kumimoji="0" lang="th-TH" sz="40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 </a:t>
            </a: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	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143000" y="3896380"/>
            <a:ext cx="5638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33600" algn="l"/>
              </a:tabLst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2)  </a:t>
            </a: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จำนวนเสื้อที่ซื้อได้  จากร้านวิไล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143000" y="5191780"/>
            <a:ext cx="495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33600" algn="l"/>
              </a:tabLst>
            </a:pP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จำนวนเสื้อที่ต้องซื้อเพิ่มจากร้านอื่น</a:t>
            </a:r>
            <a:endParaRPr kumimoji="0" lang="th-TH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19400" y="610618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เราไปฝึกวางแผนด้วยรูปบาร์โมเดลกันค่ะ</a:t>
            </a:r>
            <a:endParaRPr lang="th-TH" b="1" dirty="0"/>
          </a:p>
        </p:txBody>
      </p:sp>
      <p:pic>
        <p:nvPicPr>
          <p:cNvPr id="15" name="รูปภาพ 14" descr="กระต่าย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8652" y="2971800"/>
            <a:ext cx="2651348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1470025"/>
          </a:xfrm>
        </p:spPr>
        <p:txBody>
          <a:bodyPr/>
          <a:lstStyle/>
          <a:p>
            <a:r>
              <a:rPr lang="th-TH" b="1" dirty="0">
                <a:solidFill>
                  <a:srgbClr val="002060"/>
                </a:solidFill>
              </a:rPr>
              <a:t>เพลง  มาเรียนโจทย์ปัญหา</a:t>
            </a:r>
            <a:r>
              <a:rPr lang="en-US" u="sng" dirty="0"/>
              <a:t/>
            </a:r>
            <a:br>
              <a:rPr lang="en-US" u="sng" dirty="0"/>
            </a:b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457200" y="1066800"/>
            <a:ext cx="8229600" cy="4724400"/>
          </a:xfrm>
        </p:spPr>
        <p:txBody>
          <a:bodyPr>
            <a:normAutofit/>
          </a:bodyPr>
          <a:lstStyle/>
          <a:p>
            <a:r>
              <a:rPr lang="th-TH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เนื้อร้อง  ราตรี  รุ่งทวีชัย				</a:t>
            </a:r>
            <a:r>
              <a:rPr lang="th-TH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ทำนอง  </a:t>
            </a:r>
            <a:r>
              <a:rPr lang="th-TH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แม่สะ</a:t>
            </a:r>
            <a:r>
              <a:rPr lang="th-TH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เรียง</a:t>
            </a:r>
          </a:p>
          <a:p>
            <a:endParaRPr lang="en-US" sz="2000" u="sng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algn="l"/>
            <a:r>
              <a:rPr lang="th-TH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        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มาเรียนโจทย์ปัญหา	มาเถิดมาไม่ยากเย็น</a:t>
            </a:r>
            <a:endParaRPr lang="th-TH" b="1" u="sng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algn="l"/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ขั้นตอน</a:t>
            </a:r>
            <a:r>
              <a: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ที่จำเป็น	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		อ่าน</a:t>
            </a:r>
            <a:r>
              <a: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โจทย์แล้วต้อง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แยกแยะ</a:t>
            </a:r>
            <a:endParaRPr lang="th-TH" b="1" u="sng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algn="l"/>
            <a:r>
              <a: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ส่วน</a:t>
            </a:r>
            <a:r>
              <a: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ใดคือสิ่งที่โจทย์ถาม	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	ข้อความ</a:t>
            </a:r>
            <a:r>
              <a: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โจทย์บอกที่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เห็น</a:t>
            </a:r>
            <a:endParaRPr lang="th-TH" b="1" u="sng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algn="l"/>
            <a:r>
              <a: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ฝึก</a:t>
            </a:r>
            <a:r>
              <a: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คิดที่ประเด็น	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		สมควร</a:t>
            </a:r>
            <a:r>
              <a: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แสดงวิธีใด</a:t>
            </a:r>
            <a:endParaRPr lang="en-US" b="1" u="sng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algn="l"/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บวก</a:t>
            </a:r>
            <a:r>
              <a: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ลบหรือไรหรือใช้คูณ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หาร   </a:t>
            </a:r>
            <a:r>
              <a:rPr lang="th-TH" sz="3000" b="1" u="sng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อ่าน</a:t>
            </a:r>
            <a:r>
              <a:rPr lang="th-TH" sz="3000" b="1" u="sng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อย่างพิจารณาทบทวนซิ</a:t>
            </a:r>
            <a:r>
              <a:rPr lang="th-TH" sz="3000" b="1" u="sng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ว่าควร</a:t>
            </a:r>
            <a:r>
              <a:rPr lang="th-TH" sz="3000" b="1" u="sng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ทำอย่างไร</a:t>
            </a:r>
            <a:r>
              <a:rPr lang="th-TH" sz="30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0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         </a:t>
            </a:r>
          </a:p>
          <a:p>
            <a:pPr algn="l"/>
            <a:r>
              <a:rPr lang="th-TH" sz="30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000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                                                  </a:t>
            </a:r>
            <a:r>
              <a:rPr lang="th-TH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(</a:t>
            </a:r>
            <a:r>
              <a:rPr lang="th-TH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ซ้ำ)</a:t>
            </a:r>
            <a:endParaRPr lang="en-US" u="sng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324600"/>
          </a:xfrm>
          <a:ln w="57150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th-TH" sz="6600" dirty="0" smtClean="0"/>
              <a:t>ให้แต่ละกลุ่มส่งตัวแทนออกมารับใบความรู้และแบบฝึกหัด </a:t>
            </a:r>
            <a:br>
              <a:rPr lang="th-TH" sz="6600" dirty="0" smtClean="0"/>
            </a:br>
            <a:r>
              <a:rPr lang="en-US" sz="6600" dirty="0" smtClean="0"/>
              <a:t>*******</a:t>
            </a:r>
            <a:r>
              <a:rPr lang="th-TH" sz="8000" dirty="0" smtClean="0"/>
              <a:t/>
            </a:r>
            <a:br>
              <a:rPr lang="th-TH" sz="8000" dirty="0" smtClean="0"/>
            </a:br>
            <a:r>
              <a:rPr lang="th-TH" sz="7200" dirty="0" smtClean="0">
                <a:latin typeface="Angsana New" pitchFamily="18" charset="-34"/>
                <a:cs typeface="Angsana New" pitchFamily="18" charset="-34"/>
              </a:rPr>
              <a:t>เพื่อทำเป็นรายบุคคล</a:t>
            </a:r>
            <a:br>
              <a:rPr lang="th-TH" sz="7200" dirty="0" smtClean="0">
                <a:latin typeface="Angsana New" pitchFamily="18" charset="-34"/>
                <a:cs typeface="Angsana New" pitchFamily="18" charset="-34"/>
              </a:rPr>
            </a:br>
            <a:r>
              <a:rPr lang="th-TH" sz="7200" dirty="0" smtClean="0">
                <a:latin typeface="Angsana New" pitchFamily="18" charset="-34"/>
                <a:cs typeface="Angsana New" pitchFamily="18" charset="-34"/>
              </a:rPr>
              <a:t>ในตอนที่ </a:t>
            </a:r>
            <a:r>
              <a:rPr lang="en-US" sz="7200" dirty="0" smtClean="0"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sz="7200" dirty="0" smtClean="0">
                <a:latin typeface="Angsana New" pitchFamily="18" charset="-34"/>
                <a:cs typeface="Angsana New" pitchFamily="18" charset="-34"/>
              </a:rPr>
              <a:t> ข้อที่ </a:t>
            </a:r>
            <a:r>
              <a:rPr lang="en-US" sz="7200" dirty="0" smtClean="0">
                <a:latin typeface="Angsana New" pitchFamily="18" charset="-34"/>
                <a:cs typeface="Angsana New" pitchFamily="18" charset="-34"/>
              </a:rPr>
              <a:t>2 </a:t>
            </a:r>
            <a:r>
              <a:rPr lang="th-TH" sz="7200" dirty="0" smtClean="0">
                <a:latin typeface="Angsana New" pitchFamily="18" charset="-34"/>
                <a:cs typeface="Angsana New" pitchFamily="18" charset="-34"/>
              </a:rPr>
              <a:t/>
            </a:r>
            <a:br>
              <a:rPr lang="th-TH" sz="7200" dirty="0" smtClean="0">
                <a:latin typeface="Angsana New" pitchFamily="18" charset="-34"/>
                <a:cs typeface="Angsana New" pitchFamily="18" charset="-34"/>
              </a:rPr>
            </a:br>
            <a:r>
              <a:rPr lang="th-TH" sz="7200" dirty="0" smtClean="0">
                <a:latin typeface="Angsana New" pitchFamily="18" charset="-34"/>
                <a:cs typeface="Angsana New" pitchFamily="18" charset="-34"/>
              </a:rPr>
              <a:t>โดยทำทีละข้อ  แล้วร่วมกันเฉลย</a:t>
            </a:r>
            <a:endParaRPr lang="th-TH" sz="7200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th-TH" sz="54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เฉลย</a:t>
            </a:r>
            <a:r>
              <a:rPr lang="th-TH" sz="5400" dirty="0" smtClean="0">
                <a:latin typeface="Angsana New" pitchFamily="18" charset="-34"/>
                <a:cs typeface="Angsana New" pitchFamily="18" charset="-34"/>
              </a:rPr>
              <a:t>แบบฝึกหัด ตอนที่ </a:t>
            </a:r>
            <a:r>
              <a:rPr lang="en-US" sz="5400" dirty="0" smtClean="0"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sz="5400" dirty="0" smtClean="0">
                <a:latin typeface="Angsana New" pitchFamily="18" charset="-34"/>
                <a:cs typeface="Angsana New" pitchFamily="18" charset="-34"/>
              </a:rPr>
              <a:t> ข้อที่ </a:t>
            </a:r>
            <a:r>
              <a:rPr lang="en-US" sz="5400" dirty="0" smtClean="0">
                <a:latin typeface="Angsana New" pitchFamily="18" charset="-34"/>
                <a:cs typeface="Angsana New" pitchFamily="18" charset="-34"/>
              </a:rPr>
              <a:t>2</a:t>
            </a:r>
            <a:endParaRPr lang="th-TH" sz="5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990600"/>
            <a:ext cx="8153400" cy="1447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CC009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      วีระมีเงินเก็บ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995,760</a:t>
            </a: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บาท ต้องการซื้อบ้านราคา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1,570,000 </a:t>
            </a: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บาท   วีระต้องเก็บเงินเพิ่มอีกกี่บาท</a:t>
            </a:r>
            <a:endParaRPr kumimoji="0" lang="th-TH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762000" y="3429000"/>
            <a:ext cx="7239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  <a:tab pos="960438" algn="l"/>
              </a:tabLst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1.  </a:t>
            </a:r>
            <a:r>
              <a:rPr kumimoji="0" lang="th-TH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โจทย์ปัญหาข้อนี้กล่าวถึงเรื่องใด</a:t>
            </a:r>
            <a:endParaRPr kumimoji="0" lang="en-US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838200" y="4343400"/>
            <a:ext cx="754405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960438" algn="l"/>
              </a:tabLst>
            </a:pPr>
            <a:r>
              <a:rPr lang="th-TH" sz="4800" b="1" u="sng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ตอบ</a:t>
            </a:r>
            <a:r>
              <a:rPr lang="th-TH" sz="48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 </a:t>
            </a:r>
            <a:r>
              <a:rPr lang="th-TH" sz="48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วีระเก็บเงินเพื่อซื้อบ้าน   </a:t>
            </a:r>
            <a:r>
              <a:rPr lang="th-TH" sz="48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(</a:t>
            </a:r>
            <a:r>
              <a:rPr lang="en-US" sz="48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1 </a:t>
            </a:r>
            <a:r>
              <a:rPr lang="th-TH" sz="48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คะแนน)</a:t>
            </a:r>
            <a:r>
              <a:rPr lang="th-TH" sz="48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    </a:t>
            </a:r>
            <a:endParaRPr lang="th-TH" sz="4800" b="1" dirty="0" smtClean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th-TH" sz="54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เฉลย</a:t>
            </a:r>
            <a:r>
              <a:rPr lang="th-TH" sz="5400" dirty="0" smtClean="0">
                <a:latin typeface="Angsana New" pitchFamily="18" charset="-34"/>
                <a:cs typeface="Angsana New" pitchFamily="18" charset="-34"/>
              </a:rPr>
              <a:t>แบบฝึกหัด ตอนที่ </a:t>
            </a:r>
            <a:r>
              <a:rPr lang="en-US" sz="5400" dirty="0" smtClean="0"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sz="5400" dirty="0" smtClean="0">
                <a:latin typeface="Angsana New" pitchFamily="18" charset="-34"/>
                <a:cs typeface="Angsana New" pitchFamily="18" charset="-34"/>
              </a:rPr>
              <a:t> ข้อที่ </a:t>
            </a:r>
            <a:r>
              <a:rPr lang="en-US" sz="5400" dirty="0" smtClean="0">
                <a:latin typeface="Angsana New" pitchFamily="18" charset="-34"/>
                <a:cs typeface="Angsana New" pitchFamily="18" charset="-34"/>
              </a:rPr>
              <a:t>2</a:t>
            </a:r>
            <a:endParaRPr lang="th-TH" sz="5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990600"/>
            <a:ext cx="8153400" cy="1447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CC009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      วีระมีเงินเก็บ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995,760</a:t>
            </a: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บาท ต้องการซื้อบ้านราคา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1,570,000 </a:t>
            </a: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บาท   วีระต้องเก็บเงินเพิ่มอีกกี่บาท</a:t>
            </a:r>
            <a:endParaRPr kumimoji="0" lang="th-TH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304800" y="3048000"/>
            <a:ext cx="8534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  <a:tab pos="960438" algn="l"/>
              </a:tabLst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2. 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สิ่งที่โจทย์กำหนดให้มีอะไรบ้าง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066800" y="4495800"/>
            <a:ext cx="80010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960438" algn="l"/>
              </a:tabLst>
            </a:pPr>
            <a:r>
              <a:rPr lang="th-TH" sz="44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2)  </a:t>
            </a:r>
            <a:r>
              <a:rPr lang="th-TH" sz="44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ราคาบ้าน </a:t>
            </a:r>
            <a:r>
              <a:rPr lang="th-TH" sz="44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                                           </a:t>
            </a:r>
            <a:r>
              <a:rPr lang="en-US" sz="40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(</a:t>
            </a:r>
            <a:r>
              <a:rPr lang="en-US" sz="40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1 </a:t>
            </a:r>
            <a:r>
              <a:rPr lang="th-TH" sz="40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คะแนน)</a:t>
            </a:r>
            <a:endParaRPr lang="en-US" sz="4000" b="1" dirty="0" smtClean="0">
              <a:latin typeface="Angsana New" pitchFamily="18" charset="-34"/>
              <a:cs typeface="Angsana New" pitchFamily="18" charset="-34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960438" algn="l"/>
              </a:tabLst>
            </a:pPr>
            <a:r>
              <a:rPr lang="th-TH" sz="3600" u="sng" dirty="0" smtClean="0"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หมายเหตุ</a:t>
            </a:r>
            <a:r>
              <a:rPr lang="th-TH" sz="3600" b="1" dirty="0" smtClean="0"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 </a:t>
            </a:r>
            <a:r>
              <a:rPr lang="th-TH" sz="3600" dirty="0" smtClean="0"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ถ้านำสิ่งที่โจทย์ต้องการทราบมาตอบด้วย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960438" algn="l"/>
              </a:tabLst>
            </a:pPr>
            <a:r>
              <a:rPr lang="th-TH" sz="3600" dirty="0" smtClean="0"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                 ทั้งหมดได้ </a:t>
            </a:r>
            <a:r>
              <a:rPr lang="en-US" sz="3600" dirty="0" smtClean="0"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0</a:t>
            </a:r>
            <a:r>
              <a:rPr lang="th-TH" sz="3600" dirty="0" smtClean="0"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คะแนน</a:t>
            </a:r>
            <a:endParaRPr lang="th-TH" sz="3600" dirty="0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304800" y="3810000"/>
            <a:ext cx="8686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960438" algn="l"/>
              </a:tabLst>
            </a:pPr>
            <a:r>
              <a:rPr lang="th-TH" sz="4400" b="1" u="sng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ตอบ</a:t>
            </a:r>
            <a:r>
              <a:rPr lang="en-US" sz="44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 </a:t>
            </a:r>
            <a:r>
              <a:rPr lang="en-US" sz="44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1)  </a:t>
            </a:r>
            <a:r>
              <a:rPr lang="th-TH" sz="44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จำนวนเงินเก็บของวีระ </a:t>
            </a:r>
            <a:r>
              <a:rPr lang="en-US" sz="44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                     </a:t>
            </a:r>
            <a:r>
              <a:rPr lang="en-US" sz="40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(</a:t>
            </a:r>
            <a:r>
              <a:rPr lang="en-US" sz="40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1 </a:t>
            </a:r>
            <a:r>
              <a:rPr lang="th-TH" sz="40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คะแนน)</a:t>
            </a:r>
            <a:r>
              <a:rPr lang="th-TH" sz="44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              </a:t>
            </a:r>
            <a:r>
              <a:rPr lang="th-TH" sz="44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</a:t>
            </a:r>
            <a:endParaRPr lang="en-US" sz="4400" b="1" dirty="0" smtClean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th-TH" sz="54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เฉลย</a:t>
            </a:r>
            <a:r>
              <a:rPr lang="th-TH" sz="5400" dirty="0" smtClean="0">
                <a:latin typeface="Angsana New" pitchFamily="18" charset="-34"/>
                <a:cs typeface="Angsana New" pitchFamily="18" charset="-34"/>
              </a:rPr>
              <a:t>แบบฝึกหัด ตอนที่ </a:t>
            </a:r>
            <a:r>
              <a:rPr lang="en-US" sz="5400" dirty="0" smtClean="0"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sz="5400" dirty="0" smtClean="0">
                <a:latin typeface="Angsana New" pitchFamily="18" charset="-34"/>
                <a:cs typeface="Angsana New" pitchFamily="18" charset="-34"/>
              </a:rPr>
              <a:t> ข้อที่ </a:t>
            </a:r>
            <a:r>
              <a:rPr lang="en-US" sz="5400" dirty="0" smtClean="0">
                <a:latin typeface="Angsana New" pitchFamily="18" charset="-34"/>
                <a:cs typeface="Angsana New" pitchFamily="18" charset="-34"/>
              </a:rPr>
              <a:t>2</a:t>
            </a:r>
            <a:endParaRPr lang="th-TH" sz="5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990600"/>
            <a:ext cx="8153400" cy="1447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CC009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      วีระมีเงินเก็บ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995,760</a:t>
            </a: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บาท ต้องการซื้อบ้านราคา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1,570,000 </a:t>
            </a: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บาท   วีระต้องเก็บเงินเพิ่มอีกกี่บาท</a:t>
            </a:r>
            <a:endParaRPr kumimoji="0" lang="th-TH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304800" y="3048000"/>
            <a:ext cx="84582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  <a:tab pos="960438" algn="l"/>
              </a:tabLst>
            </a:pPr>
            <a:r>
              <a:rPr lang="en-US" sz="5400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3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 </a:t>
            </a:r>
            <a:r>
              <a:rPr kumimoji="0" lang="th-TH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สิ่งที่โจทย์ต้องการทราบคืออะไร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304800" y="3810000"/>
            <a:ext cx="849623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960438" algn="l"/>
              </a:tabLst>
            </a:pPr>
            <a:r>
              <a:rPr lang="th-TH" sz="5400" u="sng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ตอบ</a:t>
            </a:r>
            <a:r>
              <a:rPr lang="en-US" sz="5400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 </a:t>
            </a:r>
            <a:r>
              <a:rPr lang="th-TH" sz="5400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จำนวนเงินที่วีระต้องหาเพิ่ม </a:t>
            </a:r>
            <a:r>
              <a:rPr lang="en-US" sz="5400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(1 </a:t>
            </a:r>
            <a:r>
              <a:rPr lang="th-TH" sz="5400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คะแนน)</a:t>
            </a:r>
            <a:endParaRPr lang="th-TH" sz="5400" dirty="0" smtClean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th-TH" sz="54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เฉลย</a:t>
            </a:r>
            <a:r>
              <a:rPr lang="th-TH" sz="5400" dirty="0" smtClean="0">
                <a:latin typeface="Angsana New" pitchFamily="18" charset="-34"/>
                <a:cs typeface="Angsana New" pitchFamily="18" charset="-34"/>
              </a:rPr>
              <a:t>แบบฝึกหัด ตอนที่ </a:t>
            </a:r>
            <a:r>
              <a:rPr lang="en-US" sz="5400" dirty="0" smtClean="0"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sz="5400" dirty="0" smtClean="0">
                <a:latin typeface="Angsana New" pitchFamily="18" charset="-34"/>
                <a:cs typeface="Angsana New" pitchFamily="18" charset="-34"/>
              </a:rPr>
              <a:t> ข้อที่ </a:t>
            </a:r>
            <a:r>
              <a:rPr lang="en-US" sz="5400" dirty="0" smtClean="0">
                <a:latin typeface="Angsana New" pitchFamily="18" charset="-34"/>
                <a:cs typeface="Angsana New" pitchFamily="18" charset="-34"/>
              </a:rPr>
              <a:t>2</a:t>
            </a:r>
            <a:endParaRPr lang="th-TH" sz="5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990600"/>
            <a:ext cx="8153400" cy="1447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CC009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      วีระมีเงินเก็บ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995,760</a:t>
            </a: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บาท ต้องการซื้อบ้านราคา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1,570,000 </a:t>
            </a: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บาท   วีระต้องเก็บเงินเพิ่มอีกกี่บาท</a:t>
            </a:r>
            <a:endParaRPr kumimoji="0" lang="th-TH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228600" y="2819400"/>
            <a:ext cx="83058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4. 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เงินที่วีระต้องเก็บเพิ่มควรมากกว่าหรือน้อยกว่า 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ngsana New" pitchFamily="18" charset="-34"/>
              <a:ea typeface="Times New Roman" pitchFamily="18" charset="0"/>
              <a:cs typeface="Angsana New" pitchFamily="18" charset="-34"/>
            </a:endParaRP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lang="en-US" sz="44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   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1,570,000 </a:t>
            </a:r>
            <a:r>
              <a:rPr kumimoji="0" lang="th-TH" sz="4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บาท  เพราะอะไร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grpSp>
        <p:nvGrpSpPr>
          <p:cNvPr id="10" name="กลุ่ม 9"/>
          <p:cNvGrpSpPr/>
          <p:nvPr/>
        </p:nvGrpSpPr>
        <p:grpSpPr>
          <a:xfrm>
            <a:off x="304800" y="4303455"/>
            <a:ext cx="8534400" cy="1569660"/>
            <a:chOff x="304800" y="4303455"/>
            <a:chExt cx="8534400" cy="1569660"/>
          </a:xfrm>
        </p:grpSpPr>
        <p:sp>
          <p:nvSpPr>
            <p:cNvPr id="48130" name="AutoShape 2"/>
            <p:cNvSpPr>
              <a:spLocks/>
            </p:cNvSpPr>
            <p:nvPr/>
          </p:nvSpPr>
          <p:spPr bwMode="auto">
            <a:xfrm rot="5400000">
              <a:off x="5943600" y="3124200"/>
              <a:ext cx="152399" cy="3962400"/>
            </a:xfrm>
            <a:prstGeom prst="rightBrace">
              <a:avLst>
                <a:gd name="adj1" fmla="val 152553"/>
                <a:gd name="adj2" fmla="val 51472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sp>
          <p:nvSpPr>
            <p:cNvPr id="48129" name="AutoShape 1"/>
            <p:cNvSpPr>
              <a:spLocks/>
            </p:cNvSpPr>
            <p:nvPr/>
          </p:nvSpPr>
          <p:spPr bwMode="auto">
            <a:xfrm rot="5400000">
              <a:off x="2400299" y="4152900"/>
              <a:ext cx="304800" cy="1752600"/>
            </a:xfrm>
            <a:prstGeom prst="rightBrace">
              <a:avLst>
                <a:gd name="adj1" fmla="val 54429"/>
                <a:gd name="adj2" fmla="val 51472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sp>
          <p:nvSpPr>
            <p:cNvPr id="48132" name="Rectangle 4"/>
            <p:cNvSpPr>
              <a:spLocks noChangeArrowheads="1"/>
            </p:cNvSpPr>
            <p:nvPr/>
          </p:nvSpPr>
          <p:spPr bwMode="auto">
            <a:xfrm>
              <a:off x="304800" y="4303455"/>
              <a:ext cx="8534400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685800" algn="l"/>
                  <a:tab pos="960438" algn="l"/>
                </a:tabLst>
              </a:pPr>
              <a:r>
                <a:rPr kumimoji="0" lang="th-TH" sz="4000" b="1" i="0" u="sng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ngsana New" pitchFamily="18" charset="-34"/>
                  <a:ea typeface="Times New Roman" pitchFamily="18" charset="0"/>
                  <a:cs typeface="Angsana New" pitchFamily="18" charset="-34"/>
                </a:rPr>
                <a:t>ตอบ</a:t>
              </a:r>
              <a:r>
                <a:rPr kumimoji="0" lang="th-TH" sz="4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ngsana New" pitchFamily="18" charset="-34"/>
                  <a:ea typeface="Times New Roman" pitchFamily="18" charset="0"/>
                  <a:cs typeface="Angsana New" pitchFamily="18" charset="-34"/>
                </a:rPr>
                <a:t>        </a:t>
              </a:r>
              <a:r>
                <a:rPr kumimoji="0" lang="th-TH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ngsana New" pitchFamily="18" charset="-34"/>
                  <a:ea typeface="Times New Roman" pitchFamily="18" charset="0"/>
                  <a:cs typeface="Angsana New" pitchFamily="18" charset="-34"/>
                </a:rPr>
                <a:t>ควรน้อยกว่า        เพราะวีระมีเงินเก็บอยู่บ้างแล้ว</a:t>
              </a:r>
              <a:endPara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cs typeface="Angsana New" pitchFamily="18" charset="-34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685800" algn="l"/>
                  <a:tab pos="960438" algn="l"/>
                </a:tabLst>
              </a:pPr>
              <a:r>
                <a:rPr kumimoji="0" lang="th-TH" sz="16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ngsana New" pitchFamily="18" charset="-34"/>
                  <a:ea typeface="Times New Roman" pitchFamily="18" charset="0"/>
                  <a:cs typeface="Angsana New" pitchFamily="18" charset="-34"/>
                </a:rPr>
                <a:t>        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685800" algn="l"/>
                  <a:tab pos="960438" algn="l"/>
                </a:tabLst>
              </a:pPr>
              <a:r>
                <a:rPr lang="th-TH" sz="4000" dirty="0" smtClean="0">
                  <a:solidFill>
                    <a:srgbClr val="000000"/>
                  </a:solidFill>
                  <a:latin typeface="Angsana New" pitchFamily="18" charset="-34"/>
                  <a:ea typeface="Times New Roman" pitchFamily="18" charset="0"/>
                  <a:cs typeface="Angsana New" pitchFamily="18" charset="-34"/>
                </a:rPr>
                <a:t>         </a:t>
              </a:r>
              <a:r>
                <a:rPr kumimoji="0" lang="th-TH" sz="4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ngsana New" pitchFamily="18" charset="-34"/>
                  <a:ea typeface="Times New Roman" pitchFamily="18" charset="0"/>
                  <a:cs typeface="Angsana New" pitchFamily="18" charset="-34"/>
                </a:rPr>
                <a:t>ส่วนที่ </a:t>
              </a:r>
              <a:r>
                <a:rPr kumimoji="0" lang="en-US" sz="4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ngsana New" pitchFamily="18" charset="-34"/>
                  <a:ea typeface="Times New Roman" pitchFamily="18" charset="0"/>
                  <a:cs typeface="Angsana New" pitchFamily="18" charset="-34"/>
                </a:rPr>
                <a:t>1 </a:t>
              </a:r>
              <a:r>
                <a:rPr kumimoji="0" lang="th-TH" sz="4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ngsana New" pitchFamily="18" charset="-34"/>
                  <a:ea typeface="Times New Roman" pitchFamily="18" charset="0"/>
                  <a:cs typeface="Angsana New" pitchFamily="18" charset="-34"/>
                </a:rPr>
                <a:t>(</a:t>
              </a:r>
              <a:r>
                <a:rPr kumimoji="0" lang="en-US" sz="4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ngsana New" pitchFamily="18" charset="-34"/>
                  <a:ea typeface="Times New Roman" pitchFamily="18" charset="0"/>
                  <a:cs typeface="Angsana New" pitchFamily="18" charset="-34"/>
                </a:rPr>
                <a:t>1 </a:t>
              </a:r>
              <a:r>
                <a:rPr kumimoji="0" lang="th-TH" sz="4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ngsana New" pitchFamily="18" charset="-34"/>
                  <a:ea typeface="Times New Roman" pitchFamily="18" charset="0"/>
                  <a:cs typeface="Angsana New" pitchFamily="18" charset="-34"/>
                </a:rPr>
                <a:t>คะแนน)           ส่วนที่ </a:t>
              </a:r>
              <a:r>
                <a:rPr kumimoji="0" lang="en-US" sz="4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ngsana New" pitchFamily="18" charset="-34"/>
                  <a:ea typeface="Times New Roman" pitchFamily="18" charset="0"/>
                  <a:cs typeface="Angsana New" pitchFamily="18" charset="-34"/>
                </a:rPr>
                <a:t>2</a:t>
              </a:r>
              <a:r>
                <a:rPr kumimoji="0" lang="th-TH" sz="4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ngsana New" pitchFamily="18" charset="-34"/>
                  <a:ea typeface="Times New Roman" pitchFamily="18" charset="0"/>
                  <a:cs typeface="Angsana New" pitchFamily="18" charset="-34"/>
                </a:rPr>
                <a:t> (</a:t>
              </a:r>
              <a:r>
                <a:rPr kumimoji="0" lang="en-US" sz="4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ngsana New" pitchFamily="18" charset="-34"/>
                  <a:ea typeface="Times New Roman" pitchFamily="18" charset="0"/>
                  <a:cs typeface="Angsana New" pitchFamily="18" charset="-34"/>
                </a:rPr>
                <a:t>1 </a:t>
              </a:r>
              <a:r>
                <a:rPr kumimoji="0" lang="th-TH" sz="4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ngsana New" pitchFamily="18" charset="-34"/>
                  <a:ea typeface="Times New Roman" pitchFamily="18" charset="0"/>
                  <a:cs typeface="Angsana New" pitchFamily="18" charset="-34"/>
                </a:rPr>
                <a:t>คะแนน)  </a:t>
              </a:r>
              <a:endPara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cs typeface="Angsana New" pitchFamily="18" charset="-34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th-TH" sz="54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เฉลย</a:t>
            </a:r>
            <a:r>
              <a:rPr lang="th-TH" sz="5400" dirty="0" smtClean="0">
                <a:latin typeface="Angsana New" pitchFamily="18" charset="-34"/>
                <a:cs typeface="Angsana New" pitchFamily="18" charset="-34"/>
              </a:rPr>
              <a:t>แบบฝึกหัด ตอนที่ </a:t>
            </a:r>
            <a:r>
              <a:rPr lang="en-US" sz="5400" dirty="0" smtClean="0"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sz="5400" dirty="0" smtClean="0">
                <a:latin typeface="Angsana New" pitchFamily="18" charset="-34"/>
                <a:cs typeface="Angsana New" pitchFamily="18" charset="-34"/>
              </a:rPr>
              <a:t> ข้อที่ </a:t>
            </a:r>
            <a:r>
              <a:rPr lang="en-US" sz="5400" dirty="0" smtClean="0">
                <a:latin typeface="Angsana New" pitchFamily="18" charset="-34"/>
                <a:cs typeface="Angsana New" pitchFamily="18" charset="-34"/>
              </a:rPr>
              <a:t>2</a:t>
            </a:r>
            <a:endParaRPr lang="th-TH" sz="5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990600"/>
            <a:ext cx="8153400" cy="1447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CC009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      วีระมีเงินเก็บ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995,760</a:t>
            </a: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บาท ต้องการซื้อบ้านราคา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1,570,000 </a:t>
            </a: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บาท   วีระต้องเก็บเงินเพิ่มอีกกี่บาท</a:t>
            </a:r>
            <a:endParaRPr kumimoji="0" lang="th-TH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457200" y="2819400"/>
            <a:ext cx="838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  <a:tab pos="1028700" algn="l"/>
              </a:tabLst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5. </a:t>
            </a:r>
            <a:r>
              <a:rPr kumimoji="0" lang="th-TH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หาสิ่งที่โจทย์ต้องการทราบได้อย่างไร</a:t>
            </a:r>
            <a:endParaRPr kumimoji="0" lang="en-US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228600" y="3505200"/>
            <a:ext cx="8686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1028700" algn="l"/>
              </a:tabLst>
            </a:pPr>
            <a:r>
              <a:rPr lang="th-TH" sz="4800" b="1" u="sng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ตอบ</a:t>
            </a:r>
            <a:r>
              <a:rPr lang="en-US" sz="48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 </a:t>
            </a:r>
            <a:r>
              <a:rPr lang="th-TH" sz="48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นำราคาบ้านที่ต้องการซื้อ  ลบ  เงินที่วีระมีอยู่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1028700" algn="l"/>
              </a:tabLst>
            </a:pPr>
            <a:r>
              <a:rPr lang="th-TH" sz="48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         จะเป็นเงินที่ต้องเก็บเพิ่ม</a:t>
            </a:r>
            <a:endParaRPr lang="en-US" sz="4800" b="1" dirty="0" smtClean="0">
              <a:latin typeface="Angsana New" pitchFamily="18" charset="-34"/>
              <a:cs typeface="Angsana New" pitchFamily="18" charset="-34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1028700" algn="l"/>
              </a:tabLst>
            </a:pPr>
            <a:r>
              <a:rPr lang="th-TH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               </a:t>
            </a:r>
            <a:r>
              <a:rPr lang="th-TH" sz="3200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มีคำว่า  ลบ  หรือ หักออก   ได้ </a:t>
            </a:r>
            <a:r>
              <a:rPr lang="en-US" sz="3200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1</a:t>
            </a:r>
            <a:r>
              <a:rPr lang="th-TH" sz="3200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คะแนน</a:t>
            </a:r>
            <a:endParaRPr lang="en-US" sz="3200" dirty="0" smtClean="0">
              <a:latin typeface="Angsana New" pitchFamily="18" charset="-34"/>
              <a:cs typeface="Angsana New" pitchFamily="18" charset="-34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1028700" algn="l"/>
              </a:tabLst>
            </a:pPr>
            <a:r>
              <a:rPr lang="en-US" sz="3200" dirty="0" smtClean="0"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	</a:t>
            </a:r>
            <a:r>
              <a:rPr lang="th-TH" sz="3200" dirty="0" smtClean="0"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  ข้อความถูกต้องสมบูรณ์หรือความหมายเดียวกัน  ได้ </a:t>
            </a:r>
            <a:r>
              <a:rPr lang="en-US" sz="3200" dirty="0" smtClean="0"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1</a:t>
            </a:r>
            <a:r>
              <a:rPr lang="th-TH" sz="3200" dirty="0" smtClean="0"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คะแนน</a:t>
            </a:r>
            <a:endParaRPr lang="en-US" sz="3200" dirty="0" smtClean="0">
              <a:latin typeface="Angsana New" pitchFamily="18" charset="-34"/>
              <a:cs typeface="Angsana New" pitchFamily="18" charset="-34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1028700" algn="l"/>
              </a:tabLst>
            </a:pPr>
            <a:r>
              <a:rPr lang="th-TH" sz="3200" dirty="0" smtClean="0"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	   มีแต่ข้อความแต่ไม่มีคำที่หมายถึงลบ หักออก ได้  </a:t>
            </a:r>
            <a:r>
              <a:rPr lang="en-US" sz="3200" dirty="0" smtClean="0"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0 </a:t>
            </a:r>
            <a:r>
              <a:rPr lang="th-TH" sz="3200" dirty="0" smtClean="0"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คะแนน</a:t>
            </a:r>
            <a:r>
              <a:rPr lang="th-TH" sz="3200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   </a:t>
            </a:r>
            <a:endParaRPr lang="th-TH" sz="3200" dirty="0" smtClean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/>
          <a:lstStyle/>
          <a:p>
            <a:r>
              <a:rPr lang="th-TH" b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สรุปการวิเคราะห์โจทย์ปัญหา</a:t>
            </a:r>
            <a:endParaRPr lang="th-TH" b="1" dirty="0">
              <a:ln>
                <a:solidFill>
                  <a:srgbClr val="00B05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533400" y="15240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            </a:t>
            </a:r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การแก้โจทย์ปัญหา   ต้องทำความเข้าใจโจทย์ปัญหา                   และวิเคราะห์โจทย์ปัญหาให้ได้ว่า </a:t>
            </a:r>
            <a:endParaRPr lang="th-TH" sz="36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371600" y="2819400"/>
            <a:ext cx="38170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 smtClean="0"/>
              <a:t>- </a:t>
            </a:r>
            <a:r>
              <a:rPr lang="th-TH" sz="3600" b="1" dirty="0" smtClean="0">
                <a:solidFill>
                  <a:srgbClr val="000099"/>
                </a:solidFill>
                <a:latin typeface="Angsana New" pitchFamily="18" charset="-34"/>
                <a:cs typeface="Angsana New" pitchFamily="18" charset="-34"/>
              </a:rPr>
              <a:t>โจทย์ปัญหากล่าวถึงเรื่องใด </a:t>
            </a:r>
            <a:endParaRPr lang="en-US" sz="3600" b="1" dirty="0">
              <a:solidFill>
                <a:srgbClr val="000099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371600" y="3352800"/>
            <a:ext cx="42867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latin typeface="Angsana New" pitchFamily="18" charset="-34"/>
                <a:cs typeface="Angsana New" pitchFamily="18" charset="-34"/>
              </a:rPr>
              <a:t>- </a:t>
            </a:r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โจทย์ปัญหากำหนดสิ่งใดมาให้  </a:t>
            </a:r>
            <a:endParaRPr lang="en-US" sz="36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371600" y="3886200"/>
            <a:ext cx="43685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latin typeface="Angsana New" pitchFamily="18" charset="-34"/>
                <a:cs typeface="Angsana New" pitchFamily="18" charset="-34"/>
              </a:rPr>
              <a:t>- </a:t>
            </a:r>
            <a:r>
              <a:rPr lang="th-TH" sz="3600" b="1" dirty="0" smtClean="0">
                <a:solidFill>
                  <a:srgbClr val="000099"/>
                </a:solidFill>
                <a:latin typeface="Angsana New" pitchFamily="18" charset="-34"/>
                <a:cs typeface="Angsana New" pitchFamily="18" charset="-34"/>
              </a:rPr>
              <a:t>โจทย์ปัญหาต้องการทราบสิ่งใด  </a:t>
            </a:r>
            <a:endParaRPr lang="en-US" sz="3600" b="1" dirty="0">
              <a:solidFill>
                <a:srgbClr val="000099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1295400" y="4495800"/>
            <a:ext cx="701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Angsana New" pitchFamily="18" charset="-34"/>
                <a:cs typeface="Angsana New" pitchFamily="18" charset="-34"/>
              </a:rPr>
              <a:t>- </a:t>
            </a:r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 พิจารณาความสัมพันธ์ของสิ่งที่โจทย์กำหนดให้                                              เพื่อเป็นแนวทางในการหาคำตอบ</a:t>
            </a:r>
            <a:endParaRPr lang="en-US" sz="3600" b="1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9" name="รูปภาพ 8" descr="พิ้ง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1981200"/>
            <a:ext cx="2590800" cy="25422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r>
              <a:rPr lang="th-TH" sz="6000" dirty="0" smtClean="0"/>
              <a:t>พบกันในชั่วโมงต่อไป</a:t>
            </a:r>
            <a:endParaRPr lang="th-TH" sz="6000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1981200"/>
          </a:xfr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th-TH" sz="5400" dirty="0" smtClean="0"/>
              <a:t>การวางแผนแก้โจทย์ปัญหาการลบ </a:t>
            </a:r>
          </a:p>
          <a:p>
            <a:pPr algn="ctr">
              <a:buNone/>
            </a:pPr>
            <a:r>
              <a:rPr lang="th-TH" sz="5400" dirty="0" smtClean="0"/>
              <a:t>โดยใช้รูปบาร์โมเดล</a:t>
            </a:r>
            <a:endParaRPr lang="th-TH" sz="5400" dirty="0"/>
          </a:p>
        </p:txBody>
      </p:sp>
      <p:pic>
        <p:nvPicPr>
          <p:cNvPr id="4" name="รูปภาพ 3" descr="ครูอรทัย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6096000" y="3333750"/>
            <a:ext cx="2828925" cy="3524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  <a:ln w="76200">
            <a:solidFill>
              <a:srgbClr val="0070C0"/>
            </a:solidFill>
          </a:ln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th-TH" sz="15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เกม</a:t>
            </a:r>
            <a:r>
              <a:rPr lang="th-TH" sz="15000" b="1" dirty="0" smtClean="0">
                <a:solidFill>
                  <a:srgbClr val="FF0000"/>
                </a:solidFill>
              </a:rPr>
              <a:t> </a:t>
            </a:r>
            <a:r>
              <a:rPr lang="th-TH" sz="15000" dirty="0" smtClean="0"/>
              <a:t> </a:t>
            </a:r>
          </a:p>
          <a:p>
            <a:pPr algn="ctr">
              <a:buNone/>
            </a:pPr>
            <a:r>
              <a:rPr lang="th-TH" sz="8800" dirty="0" smtClean="0"/>
              <a:t>วิเคราะห์โจทย์ปัญหา</a:t>
            </a:r>
          </a:p>
          <a:p>
            <a:pPr algn="ctr">
              <a:buNone/>
            </a:pPr>
            <a:r>
              <a:rPr lang="th-TH" sz="16200" dirty="0" smtClean="0">
                <a:solidFill>
                  <a:srgbClr val="FF0000"/>
                </a:solidFill>
              </a:rPr>
              <a:t>“คืนชีพ”</a:t>
            </a:r>
            <a:endParaRPr lang="th-TH" sz="16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609600" y="457200"/>
            <a:ext cx="8229600" cy="29718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th-TH" sz="6600" dirty="0" smtClean="0">
                <a:latin typeface="Angsana New" pitchFamily="18" charset="-34"/>
                <a:cs typeface="Angsana New" pitchFamily="18" charset="-34"/>
              </a:rPr>
              <a:t>ให้แต่ละกลุ่มออกมารับอุปกรณ์</a:t>
            </a:r>
          </a:p>
          <a:p>
            <a:pPr marL="1143000" indent="-1143000">
              <a:buAutoNum type="arabicPeriod"/>
            </a:pPr>
            <a:r>
              <a:rPr lang="th-TH" sz="6600" dirty="0" smtClean="0">
                <a:latin typeface="Angsana New" pitchFamily="18" charset="-34"/>
                <a:cs typeface="Angsana New" pitchFamily="18" charset="-34"/>
              </a:rPr>
              <a:t>กระดาน     จำนวน </a:t>
            </a:r>
            <a:r>
              <a:rPr lang="en-US" sz="6600" dirty="0" smtClean="0"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sz="6600" dirty="0" smtClean="0">
                <a:latin typeface="Angsana New" pitchFamily="18" charset="-34"/>
                <a:cs typeface="Angsana New" pitchFamily="18" charset="-34"/>
              </a:rPr>
              <a:t> แผ่น</a:t>
            </a:r>
          </a:p>
          <a:p>
            <a:pPr marL="1143000" indent="-1143000">
              <a:buAutoNum type="arabicPeriod"/>
            </a:pPr>
            <a:r>
              <a:rPr lang="th-TH" sz="6600" dirty="0" smtClean="0">
                <a:latin typeface="Angsana New" pitchFamily="18" charset="-34"/>
                <a:cs typeface="Angsana New" pitchFamily="18" charset="-34"/>
              </a:rPr>
              <a:t>ปากกา	      จำนวน </a:t>
            </a:r>
            <a:r>
              <a:rPr lang="en-US" sz="6600" dirty="0" smtClean="0"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sz="6600" dirty="0" smtClean="0">
                <a:latin typeface="Angsana New" pitchFamily="18" charset="-34"/>
                <a:cs typeface="Angsana New" pitchFamily="18" charset="-34"/>
              </a:rPr>
              <a:t> ด้าม</a:t>
            </a:r>
            <a:endParaRPr lang="th-TH" sz="66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แผนผังลําดับงาน: กระบวนการสำรอง 5"/>
          <p:cNvSpPr/>
          <p:nvPr/>
        </p:nvSpPr>
        <p:spPr>
          <a:xfrm>
            <a:off x="1828800" y="3886200"/>
            <a:ext cx="6096000" cy="2286000"/>
          </a:xfrm>
          <a:prstGeom prst="flowChartAlternateProcess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8800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แล้วจับคู่กัน</a:t>
            </a:r>
            <a:endParaRPr lang="th-TH" sz="8800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กติกาการเล่นเกม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r>
              <a:rPr lang="th-TH" dirty="0" smtClean="0"/>
              <a:t>ให้นักเรียนจับคู่กับเพื่อนในกลุ่ม</a:t>
            </a:r>
          </a:p>
          <a:p>
            <a:r>
              <a:rPr lang="th-TH" dirty="0" smtClean="0"/>
              <a:t>ช่วยกันวิเคราะห์โจทย์ปัญหาจากคำถามที่กำหนดให้</a:t>
            </a:r>
          </a:p>
          <a:p>
            <a:r>
              <a:rPr lang="th-TH" b="1" dirty="0" smtClean="0">
                <a:solidFill>
                  <a:srgbClr val="FF0000"/>
                </a:solidFill>
              </a:rPr>
              <a:t>ถ้าตอบถูก  </a:t>
            </a:r>
            <a:r>
              <a:rPr lang="th-TH" dirty="0" smtClean="0"/>
              <a:t>จะยังมีชีวิตในการเล่นเกมต่อไป   </a:t>
            </a:r>
            <a:r>
              <a:rPr lang="th-TH" b="1" dirty="0" smtClean="0">
                <a:solidFill>
                  <a:srgbClr val="FF0000"/>
                </a:solidFill>
              </a:rPr>
              <a:t>และได้คะแนนสะสม</a:t>
            </a:r>
            <a:r>
              <a:rPr lang="th-TH" dirty="0" smtClean="0"/>
              <a:t>ให้ทีม  แล้วยืนขึ้น </a:t>
            </a:r>
          </a:p>
          <a:p>
            <a:r>
              <a:rPr lang="th-TH" b="1" dirty="0" smtClean="0">
                <a:solidFill>
                  <a:srgbClr val="002060"/>
                </a:solidFill>
              </a:rPr>
              <a:t>ถ้าตอบผิด   </a:t>
            </a:r>
            <a:r>
              <a:rPr lang="th-TH" dirty="0" smtClean="0"/>
              <a:t>จะต้องนั่งลง</a:t>
            </a:r>
          </a:p>
          <a:p>
            <a:r>
              <a:rPr lang="th-TH" dirty="0" smtClean="0"/>
              <a:t>คู่ที่นั่งลงแล้วจะยังได้ร่วมตอบคำถามต่อไป  และเมื่อตอบถูกอีกครั้ง   จะได้</a:t>
            </a:r>
            <a:r>
              <a:rPr lang="th-TH" b="1" dirty="0" smtClean="0">
                <a:solidFill>
                  <a:srgbClr val="FF0000"/>
                </a:solidFill>
              </a:rPr>
              <a:t>คืนชีพ  แล้วยืนขึ้น</a:t>
            </a:r>
            <a:r>
              <a:rPr lang="th-TH" dirty="0" smtClean="0"/>
              <a:t>มาเล่นเกมตามเดิม  (แต่ข้อที่ตอบถูก                      แล้วทำให้คืนชีพ  จะไม่ได้คะแนนสะสมให้ทีมของตน)</a:t>
            </a:r>
          </a:p>
          <a:p>
            <a:r>
              <a:rPr lang="th-TH" b="1" dirty="0" smtClean="0">
                <a:solidFill>
                  <a:srgbClr val="FF0000"/>
                </a:solidFill>
              </a:rPr>
              <a:t>เมื่อคืนชีพแล้ว  </a:t>
            </a:r>
            <a:r>
              <a:rPr lang="th-TH" dirty="0" smtClean="0"/>
              <a:t>ถ้าตอบถูกจะได้คะแนนสะสมให้ทีมเหมือนเดิม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685800" y="2286000"/>
            <a:ext cx="7848600" cy="160019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CC009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ข้อที่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1  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วินัยมีเงิน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725,191 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บาท  เขาซื้อที่ดิน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2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แปลง 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4000" b="1" dirty="0" smtClean="0"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            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ราคา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592,000 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บาท วินัยเหลือเงินกี่บาท</a:t>
            </a:r>
            <a:endParaRPr kumimoji="0" lang="th-TH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209800" y="609600"/>
            <a:ext cx="6096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ให้นักเรียน</a:t>
            </a: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ทำเครื่องหมาย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</a:t>
            </a: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หน้าข้อความที่ถูก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และทำเครื่องหมาย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</a:t>
            </a: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หน้าข้อความ</a:t>
            </a: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ที่ไม่ถูกต้อง</a:t>
            </a:r>
          </a:p>
        </p:txBody>
      </p:sp>
      <p:sp>
        <p:nvSpPr>
          <p:cNvPr id="8" name="ดาว 6 แฉก 7"/>
          <p:cNvSpPr/>
          <p:nvPr/>
        </p:nvSpPr>
        <p:spPr>
          <a:xfrm>
            <a:off x="304800" y="381000"/>
            <a:ext cx="1752600" cy="1447800"/>
          </a:xfrm>
          <a:prstGeom prst="star6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คำชี้แจง</a:t>
            </a:r>
            <a:endParaRPr lang="th-TH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762000" y="4343400"/>
            <a:ext cx="8077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114300" fontAlgn="base">
              <a:spcBef>
                <a:spcPct val="0"/>
              </a:spcBef>
              <a:spcAft>
                <a:spcPct val="0"/>
              </a:spcAft>
            </a:pP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....</a:t>
            </a: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...1.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    </a:t>
            </a:r>
            <a:r>
              <a:rPr lang="th-TH" sz="40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จำนวนเงินของวินัย และราคาที่ดิน  </a:t>
            </a:r>
          </a:p>
          <a:p>
            <a:pPr lvl="0" indent="114300" fontAlgn="base">
              <a:spcBef>
                <a:spcPct val="0"/>
              </a:spcBef>
              <a:spcAft>
                <a:spcPct val="0"/>
              </a:spcAft>
            </a:pPr>
            <a:r>
              <a:rPr lang="th-TH" sz="40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                  คือ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สิ่งที่โจทย์กำหนดให้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  <a:sym typeface="Wingdings 2" pitchFamily="18" charset="2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990600" y="4038600"/>
            <a:ext cx="89159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</a:t>
            </a:r>
            <a:endParaRPr lang="th-TH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2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609600" y="685800"/>
            <a:ext cx="7848600" cy="160019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CC009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ข้อที่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1  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วินัยมีเงิน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725,191 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บาท  เขาซื้อที่ดิน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2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แปลง 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4000" b="1" dirty="0" smtClean="0"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            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ราคา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592,000 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บาท วินัยเหลือเงินกี่บาท</a:t>
            </a:r>
            <a:endParaRPr kumimoji="0" lang="th-TH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5800" y="3048000"/>
            <a:ext cx="80772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th-TH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....</a:t>
            </a:r>
            <a:r>
              <a:rPr kumimoji="0" lang="th-TH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2</a:t>
            </a:r>
            <a:r>
              <a:rPr lang="en-US" sz="5400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 </a:t>
            </a:r>
            <a:r>
              <a:rPr kumimoji="0" lang="th-TH" sz="5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 </a:t>
            </a:r>
            <a:r>
              <a:rPr lang="th-TH" sz="54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สิ่งที่โจทย์ต้องการทราบ  คือ  </a:t>
            </a:r>
          </a:p>
          <a:p>
            <a:r>
              <a:rPr lang="th-TH" sz="54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          จำนวนเงินของวินัยหลังจากซื้อที่ดิน</a:t>
            </a:r>
            <a:r>
              <a:rPr lang="th-TH" sz="5400" b="1" dirty="0" smtClean="0"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 </a:t>
            </a:r>
            <a:endParaRPr lang="th-TH" sz="5400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914400" y="2895600"/>
            <a:ext cx="89159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</a:t>
            </a:r>
            <a:endParaRPr lang="th-TH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609600" y="685800"/>
            <a:ext cx="7848600" cy="160019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CC009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ข้อที่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1  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วินัยมีเงิน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725,191 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บาท  เขาซื้อที่ดิน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2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แปลง 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4000" b="1" dirty="0" smtClean="0"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            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ราคา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592,000 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บาท วินัยเหลือเงินกี่บาท</a:t>
            </a:r>
            <a:endParaRPr kumimoji="0" lang="th-TH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5800" y="3048000"/>
            <a:ext cx="80772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th-TH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....</a:t>
            </a:r>
            <a:r>
              <a:rPr kumimoji="0" lang="th-TH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</a:t>
            </a:r>
            <a:r>
              <a:rPr lang="en-US" sz="5400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3  </a:t>
            </a:r>
            <a:r>
              <a:rPr kumimoji="0" lang="th-TH" sz="5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 </a:t>
            </a: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  </a:t>
            </a:r>
            <a:r>
              <a:rPr lang="en-US" sz="5400" b="1" dirty="0" smtClean="0"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725,191 </a:t>
            </a:r>
            <a:r>
              <a:rPr lang="th-TH" sz="54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และ </a:t>
            </a:r>
            <a:r>
              <a:rPr lang="en-US" sz="5400" b="1" dirty="0" smtClean="0"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592,000 </a:t>
            </a:r>
            <a:r>
              <a:rPr lang="th-TH" sz="54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 เท่านั้น</a:t>
            </a:r>
            <a:br>
              <a:rPr lang="th-TH" sz="54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</a:br>
            <a:r>
              <a:rPr lang="th-TH" sz="54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                 ที่ใช้ในการหาคำตอบ</a:t>
            </a:r>
            <a:endParaRPr lang="th-TH" sz="5400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914400" y="2895600"/>
            <a:ext cx="89159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</a:t>
            </a:r>
            <a:endParaRPr lang="th-TH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609600" y="685800"/>
            <a:ext cx="7848600" cy="160019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CC009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ข้อที่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1  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วินัยมีเงิน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725,191 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บาท  เขาซื้อที่ดิน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2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แปลง 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4000" b="1" dirty="0" smtClean="0"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            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ราคา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592,000 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บาท วินัยเหลือเงินกี่บาท</a:t>
            </a:r>
            <a:endParaRPr kumimoji="0" lang="th-TH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66800" y="3048000"/>
            <a:ext cx="73152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th-TH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....</a:t>
            </a:r>
            <a:r>
              <a:rPr kumimoji="0" lang="th-TH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4    </a:t>
            </a:r>
            <a:r>
              <a:rPr kumimoji="0" lang="th-TH" sz="5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เลข </a:t>
            </a: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2</a:t>
            </a:r>
            <a:r>
              <a:rPr kumimoji="0" lang="th-TH" sz="5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ใน</a:t>
            </a:r>
            <a:r>
              <a:rPr lang="th-TH" sz="54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ที่ดิน </a:t>
            </a:r>
            <a:r>
              <a:rPr lang="en-US" sz="54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2 </a:t>
            </a:r>
            <a:r>
              <a:rPr lang="th-TH" sz="5400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แปลง   นำมาใช้คำนวณในการหาคำตอบ </a:t>
            </a:r>
            <a:endParaRPr lang="th-TH" sz="5400" b="1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201191" y="2819400"/>
            <a:ext cx="10086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</a:t>
            </a:r>
            <a:endParaRPr lang="th-TH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1186</TotalTime>
  <Words>1269</Words>
  <Application>Microsoft Office PowerPoint</Application>
  <PresentationFormat>นำเสนอทางหน้าจอ (4:3)</PresentationFormat>
  <Paragraphs>131</Paragraphs>
  <Slides>27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27</vt:i4>
      </vt:variant>
    </vt:vector>
  </HeadingPairs>
  <TitlesOfParts>
    <vt:vector size="28" baseType="lpstr">
      <vt:lpstr>ชุดรูปแบบของ Office</vt:lpstr>
      <vt:lpstr>การวิเคราะห์ โจทย์ปัญหาการลบ</vt:lpstr>
      <vt:lpstr>เพลง  มาเรียนโจทย์ปัญหา </vt:lpstr>
      <vt:lpstr>ภาพนิ่ง 3</vt:lpstr>
      <vt:lpstr>ภาพนิ่ง 4</vt:lpstr>
      <vt:lpstr>กติกาการเล่นเกม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พักสักนิด....</vt:lpstr>
      <vt:lpstr>ภาพนิ่ง 12</vt:lpstr>
      <vt:lpstr>ภาพนิ่ง 13</vt:lpstr>
      <vt:lpstr>ภาพนิ่ง 14</vt:lpstr>
      <vt:lpstr>ภาพนิ่ง 15</vt:lpstr>
      <vt:lpstr>ภาพนิ่ง 16</vt:lpstr>
      <vt:lpstr>ภาพนิ่ง 17</vt:lpstr>
      <vt:lpstr>จบเกม</vt:lpstr>
      <vt:lpstr>ภาพนิ่ง 19</vt:lpstr>
      <vt:lpstr>ให้แต่ละกลุ่มส่งตัวแทนออกมารับใบความรู้และแบบฝึกหัด  ******* เพื่อทำเป็นรายบุคคล ในตอนที่ 2 ข้อที่ 2  โดยทำทีละข้อ  แล้วร่วมกันเฉลย</vt:lpstr>
      <vt:lpstr>เฉลยแบบฝึกหัด ตอนที่ 2 ข้อที่ 2</vt:lpstr>
      <vt:lpstr>เฉลยแบบฝึกหัด ตอนที่ 2 ข้อที่ 2</vt:lpstr>
      <vt:lpstr>เฉลยแบบฝึกหัด ตอนที่ 2 ข้อที่ 2</vt:lpstr>
      <vt:lpstr>เฉลยแบบฝึกหัด ตอนที่ 2 ข้อที่ 2</vt:lpstr>
      <vt:lpstr>เฉลยแบบฝึกหัด ตอนที่ 2 ข้อที่ 2</vt:lpstr>
      <vt:lpstr>สรุปการวิเคราะห์โจทย์ปัญหา</vt:lpstr>
      <vt:lpstr>พบกันในชั่วโมงต่อไป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การวิเคราะห์โจทย์ปัญหาการบวก</dc:title>
  <dc:creator>Miki</dc:creator>
  <cp:lastModifiedBy>Miki</cp:lastModifiedBy>
  <cp:revision>97</cp:revision>
  <dcterms:created xsi:type="dcterms:W3CDTF">2015-08-03T15:49:39Z</dcterms:created>
  <dcterms:modified xsi:type="dcterms:W3CDTF">2015-08-07T03:58:21Z</dcterms:modified>
</cp:coreProperties>
</file>