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8" r:id="rId5"/>
    <p:sldId id="259" r:id="rId6"/>
    <p:sldId id="275" r:id="rId7"/>
    <p:sldId id="260" r:id="rId8"/>
    <p:sldId id="261" r:id="rId9"/>
    <p:sldId id="270" r:id="rId10"/>
    <p:sldId id="272" r:id="rId11"/>
    <p:sldId id="276" r:id="rId12"/>
    <p:sldId id="265" r:id="rId13"/>
    <p:sldId id="277" r:id="rId14"/>
    <p:sldId id="278" r:id="rId15"/>
    <p:sldId id="279" r:id="rId16"/>
    <p:sldId id="280" r:id="rId17"/>
    <p:sldId id="282" r:id="rId18"/>
    <p:sldId id="281" r:id="rId19"/>
    <p:sldId id="266" r:id="rId20"/>
    <p:sldId id="283" r:id="rId21"/>
    <p:sldId id="267" r:id="rId22"/>
    <p:sldId id="284" r:id="rId23"/>
    <p:sldId id="274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CCFF"/>
    <a:srgbClr val="CCECFF"/>
    <a:srgbClr val="1B44F1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6F0DA-4180-4212-8DE9-B05EBE009678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DCFFC-133F-42E2-81E0-F0D2C4EE6C6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375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DCFFC-133F-42E2-81E0-F0D2C4EE6C6D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4285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0631043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0035134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045424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238232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406135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1335320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6058126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836241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67960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0322434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882873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888-51F6-44A9-AA88-637274D02C8A}" type="datetimeFigureOut">
              <a:rPr lang="th-TH" smtClean="0"/>
              <a:pPr/>
              <a:t>7/12/15 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77544-961C-435C-A655-6FBA4018833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741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500306"/>
            <a:ext cx="7000924" cy="3429024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/>
          <a:lstStyle/>
          <a:p>
            <a:pPr algn="l"/>
            <a:r>
              <a:rPr lang="th-TH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th-TH" dirty="0" smtClean="0">
                <a:solidFill>
                  <a:schemeClr val="tx1"/>
                </a:solidFill>
                <a:latin typeface="CordiaUPC"/>
                <a:cs typeface="CordiaUPC"/>
              </a:rPr>
              <a:t>	</a:t>
            </a:r>
            <a:r>
              <a:rPr lang="th-TH" b="1" dirty="0" smtClean="0">
                <a:solidFill>
                  <a:schemeClr val="tx1"/>
                </a:solidFill>
                <a:latin typeface="CordiaUPC"/>
                <a:cs typeface="CordiaUPC"/>
              </a:rPr>
              <a:t>๑. </a:t>
            </a:r>
            <a:r>
              <a:rPr lang="th-TH" b="1" dirty="0">
                <a:solidFill>
                  <a:schemeClr val="tx1"/>
                </a:solidFill>
                <a:latin typeface="CordiaUPC"/>
                <a:cs typeface="CordiaUPC"/>
              </a:rPr>
              <a:t>โจทย์กำหนดอะไรให้</a:t>
            </a:r>
            <a:endParaRPr lang="en-US" b="1" dirty="0">
              <a:solidFill>
                <a:schemeClr val="tx1"/>
              </a:solidFill>
              <a:latin typeface="CordiaUPC"/>
              <a:cs typeface="CordiaUPC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CordiaUPC"/>
                <a:cs typeface="CordiaUPC"/>
              </a:rPr>
              <a:t>	๒. โจทย์ถามอะไร</a:t>
            </a:r>
            <a:endParaRPr lang="en-US" b="1" dirty="0">
              <a:solidFill>
                <a:schemeClr val="tx1"/>
              </a:solidFill>
              <a:latin typeface="CordiaUPC"/>
              <a:cs typeface="CordiaUPC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CordiaUPC"/>
                <a:cs typeface="CordiaUPC"/>
              </a:rPr>
              <a:t>	๓. จะ</a:t>
            </a:r>
            <a:r>
              <a:rPr lang="th-TH" b="1" dirty="0" smtClean="0">
                <a:solidFill>
                  <a:schemeClr val="tx1"/>
                </a:solidFill>
                <a:latin typeface="CordiaUPC"/>
                <a:cs typeface="CordiaUPC"/>
              </a:rPr>
              <a:t>แก้โจทย์ปัญหาด้วย</a:t>
            </a:r>
            <a:r>
              <a:rPr lang="th-TH" b="1" dirty="0">
                <a:solidFill>
                  <a:schemeClr val="tx1"/>
                </a:solidFill>
                <a:latin typeface="CordiaUPC"/>
                <a:cs typeface="CordiaUPC"/>
              </a:rPr>
              <a:t>วิธีใด</a:t>
            </a:r>
            <a:endParaRPr lang="en-US" b="1" dirty="0">
              <a:solidFill>
                <a:schemeClr val="tx1"/>
              </a:solidFill>
              <a:latin typeface="CordiaUPC"/>
              <a:cs typeface="CordiaUPC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CordiaUPC"/>
                <a:cs typeface="CordiaUPC"/>
              </a:rPr>
              <a:t>	๔. แสดงวิธีหาคำตอบ</a:t>
            </a:r>
            <a:endParaRPr lang="en-US" b="1" dirty="0">
              <a:solidFill>
                <a:schemeClr val="tx1"/>
              </a:solidFill>
              <a:latin typeface="CordiaUPC"/>
              <a:cs typeface="CordiaUPC"/>
            </a:endParaRP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6864" cy="1368152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/>
          <a:lstStyle/>
          <a:p>
            <a:r>
              <a:rPr lang="th-TH" b="1" dirty="0">
                <a:latin typeface="CordiaUPC"/>
                <a:cs typeface="CordiaUPC"/>
              </a:rPr>
              <a:t>ขั้นตอนการแก้โจทย์</a:t>
            </a:r>
            <a:r>
              <a:rPr lang="th-TH" b="1" dirty="0" smtClean="0">
                <a:latin typeface="CordiaUPC"/>
                <a:cs typeface="CordiaUPC"/>
              </a:rPr>
              <a:t>ปัญหาต้อง</a:t>
            </a:r>
            <a:r>
              <a:rPr lang="th-TH" b="1" dirty="0">
                <a:latin typeface="CordiaUPC"/>
                <a:cs typeface="CordiaUPC"/>
              </a:rPr>
              <a:t>ทำอย่างไรบ้าง 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4" name="Picture 2" descr="D:\My Pictures\st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4598" y="4295780"/>
            <a:ext cx="2266731" cy="18145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00957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928670"/>
            <a:ext cx="8229600" cy="9397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sz="3600" dirty="0" smtClean="0">
                <a:latin typeface="CordiaUPC"/>
                <a:cs typeface="CordiaUPC"/>
              </a:rPr>
              <a:t>จะแก้โจทย์ปัญหาด้วยวิธีใด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34" y="2357430"/>
            <a:ext cx="8229600" cy="20717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endParaRPr lang="th-TH" dirty="0" smtClean="0"/>
          </a:p>
          <a:p>
            <a:pPr algn="ctr"/>
            <a:r>
              <a:rPr lang="th-TH" sz="3200" b="1" dirty="0" smtClean="0">
                <a:latin typeface="CordiaUPC"/>
                <a:cs typeface="CordiaUPC"/>
              </a:rPr>
              <a:t>ใช้วิธีบวก</a:t>
            </a:r>
          </a:p>
          <a:p>
            <a:pPr algn="ctr"/>
            <a:r>
              <a:rPr lang="th-TH" sz="3200" b="1" dirty="0" smtClean="0">
                <a:latin typeface="CordiaUPC"/>
                <a:cs typeface="CordiaUPC"/>
              </a:rPr>
              <a:t>นำความยาวของริบบิ้นสีน้ำเงิน</a:t>
            </a:r>
          </a:p>
          <a:p>
            <a:pPr algn="ctr"/>
            <a:r>
              <a:rPr lang="th-TH" sz="3200" b="1" dirty="0" smtClean="0">
                <a:latin typeface="CordiaUPC"/>
                <a:cs typeface="CordiaUPC"/>
              </a:rPr>
              <a:t>มาบวกกับความยาวของริบบิ้นสีแดง</a:t>
            </a:r>
            <a:endParaRPr lang="en-US" sz="3200" b="1" dirty="0" smtClean="0">
              <a:latin typeface="CordiaUPC"/>
              <a:cs typeface="CordiaUPC"/>
            </a:endParaRPr>
          </a:p>
          <a:p>
            <a:pPr lvl="3"/>
            <a:endParaRPr lang="en-US" sz="3200" dirty="0" smtClean="0">
              <a:latin typeface="CordiaUPC"/>
              <a:cs typeface="CordiaUPC"/>
            </a:endParaRPr>
          </a:p>
          <a:p>
            <a:pPr lvl="3"/>
            <a:endParaRPr lang="en-US" dirty="0"/>
          </a:p>
        </p:txBody>
      </p:sp>
      <p:pic>
        <p:nvPicPr>
          <p:cNvPr id="3075" name="Picture 3" descr="G:\คลิปอาร์ทภาพแทรก\น้องหนึ่ง\กระต่ายจ้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3136"/>
            <a:ext cx="145415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คลิปอาร์ทภาพแทรก\น้องหนึ่ง\กระต่ายจ้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58047"/>
            <a:ext cx="145415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คลิปอาร์ทภาพแทรก\น้องหนึ่ง\กระต่ายจ้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002" y="4761555"/>
            <a:ext cx="145415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คลิปอาร์ทภาพแทรก\น้องหนึ่ง\กระต่ายจ้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047" y="4788608"/>
            <a:ext cx="145415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7219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83568" y="1124744"/>
            <a:ext cx="7704856" cy="39703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th-TH" u="dbl" dirty="0">
                <a:latin typeface="CordiaUPC"/>
                <a:cs typeface="CordiaUPC"/>
              </a:rPr>
              <a:t>วิธีทำ</a:t>
            </a:r>
            <a:r>
              <a:rPr lang="th-TH" dirty="0">
                <a:latin typeface="CordiaUPC"/>
                <a:cs typeface="CordiaUPC"/>
              </a:rPr>
              <a:t> </a:t>
            </a:r>
            <a:r>
              <a:rPr lang="th-TH" dirty="0" smtClean="0">
                <a:latin typeface="CordiaUPC"/>
                <a:cs typeface="CordiaUPC"/>
              </a:rPr>
              <a:t>ที่ ๑</a:t>
            </a:r>
            <a:r>
              <a:rPr lang="en-US" dirty="0">
                <a:latin typeface="CordiaUPC"/>
                <a:cs typeface="CordiaUPC"/>
              </a:rPr>
              <a:t>					</a:t>
            </a:r>
            <a:r>
              <a:rPr lang="th-TH" dirty="0">
                <a:latin typeface="CordiaUPC"/>
                <a:cs typeface="CordiaUPC"/>
              </a:rPr>
              <a:t>	</a:t>
            </a:r>
          </a:p>
          <a:p>
            <a:r>
              <a:rPr lang="th-TH" dirty="0">
                <a:latin typeface="CordiaUPC"/>
                <a:cs typeface="CordiaUPC"/>
              </a:rPr>
              <a:t>					       </a:t>
            </a:r>
            <a:endParaRPr lang="th-TH" dirty="0" smtClean="0">
              <a:latin typeface="CordiaUPC"/>
              <a:cs typeface="CordiaUPC"/>
            </a:endParaRPr>
          </a:p>
          <a:p>
            <a:r>
              <a:rPr lang="th-TH" dirty="0" smtClean="0">
                <a:latin typeface="CordiaUPC"/>
                <a:cs typeface="CordiaUPC"/>
              </a:rPr>
              <a:t>น้อง</a:t>
            </a:r>
            <a:r>
              <a:rPr lang="th-TH" dirty="0">
                <a:latin typeface="CordiaUPC"/>
                <a:cs typeface="CordiaUPC"/>
              </a:rPr>
              <a:t>น้ำใสมีริบบิ้นสีน้ำเงินยาว		 </a:t>
            </a:r>
            <a:r>
              <a:rPr lang="th-TH" dirty="0" smtClean="0">
                <a:latin typeface="CordiaUPC"/>
                <a:cs typeface="CordiaUPC"/>
              </a:rPr>
              <a:t>     ๒๒๗            มิลลิเมตร</a:t>
            </a:r>
            <a:endParaRPr lang="th-TH" dirty="0">
              <a:latin typeface="CordiaUPC"/>
              <a:cs typeface="CordiaUPC"/>
            </a:endParaRPr>
          </a:p>
          <a:p>
            <a:r>
              <a:rPr lang="th-TH" dirty="0">
                <a:latin typeface="CordiaUPC"/>
                <a:cs typeface="CordiaUPC"/>
              </a:rPr>
              <a:t>น้องน้ำเย็นมีริบบิ้นสีแดงยาว		  	  </a:t>
            </a:r>
            <a:r>
              <a:rPr lang="th-TH" dirty="0" smtClean="0">
                <a:latin typeface="CordiaUPC"/>
                <a:cs typeface="CordiaUPC"/>
              </a:rPr>
              <a:t>    </a:t>
            </a:r>
            <a:r>
              <a:rPr lang="th-TH" u="sng" dirty="0" smtClean="0">
                <a:latin typeface="CordiaUPC"/>
                <a:cs typeface="CordiaUPC"/>
              </a:rPr>
              <a:t>๑๕๖</a:t>
            </a:r>
            <a:r>
              <a:rPr lang="th-TH" dirty="0" smtClean="0">
                <a:latin typeface="CordiaUPC"/>
                <a:cs typeface="CordiaUPC"/>
              </a:rPr>
              <a:t>            มิลลิเมตร</a:t>
            </a:r>
            <a:endParaRPr lang="en-US" dirty="0">
              <a:latin typeface="CordiaUPC"/>
              <a:cs typeface="CordiaUPC"/>
            </a:endParaRPr>
          </a:p>
          <a:p>
            <a:r>
              <a:rPr lang="th-TH" dirty="0">
                <a:latin typeface="CordiaUPC"/>
                <a:cs typeface="CordiaUPC"/>
              </a:rPr>
              <a:t>ถ้าทั้งสองนำริบบิ้นมาวางต่อกันจะได้ความยาว</a:t>
            </a:r>
            <a:r>
              <a:rPr lang="en-US" dirty="0">
                <a:latin typeface="CordiaUPC"/>
                <a:cs typeface="CordiaUPC"/>
              </a:rPr>
              <a:t>	</a:t>
            </a:r>
            <a:r>
              <a:rPr lang="en-US" dirty="0" smtClean="0">
                <a:latin typeface="CordiaUPC"/>
                <a:cs typeface="CordiaUPC"/>
              </a:rPr>
              <a:t>    </a:t>
            </a:r>
            <a:r>
              <a:rPr lang="th-TH" dirty="0" smtClean="0">
                <a:latin typeface="CordiaUPC"/>
                <a:cs typeface="CordiaUPC"/>
              </a:rPr>
              <a:t>  </a:t>
            </a:r>
            <a:r>
              <a:rPr lang="th-TH" u="sng" dirty="0" smtClean="0">
                <a:latin typeface="CordiaUPC"/>
                <a:cs typeface="CordiaUPC"/>
              </a:rPr>
              <a:t>๓๘๓</a:t>
            </a:r>
            <a:r>
              <a:rPr lang="th-TH" dirty="0" smtClean="0">
                <a:latin typeface="CordiaUPC"/>
                <a:cs typeface="CordiaUPC"/>
              </a:rPr>
              <a:t>            มิลลิเมตร</a:t>
            </a:r>
            <a:endParaRPr lang="en-US" dirty="0">
              <a:latin typeface="CordiaUPC"/>
              <a:cs typeface="CordiaUPC"/>
            </a:endParaRPr>
          </a:p>
          <a:p>
            <a:r>
              <a:rPr lang="th-TH" dirty="0">
                <a:latin typeface="CordiaUPC"/>
                <a:cs typeface="CordiaUPC"/>
              </a:rPr>
              <a:t>หรือ   </a:t>
            </a:r>
            <a:r>
              <a:rPr lang="th-TH" dirty="0" smtClean="0">
                <a:latin typeface="CordiaUPC"/>
                <a:cs typeface="CordiaUPC"/>
              </a:rPr>
              <a:t>      </a:t>
            </a:r>
            <a:r>
              <a:rPr lang="th-TH" dirty="0">
                <a:latin typeface="CordiaUPC"/>
                <a:cs typeface="CordiaUPC"/>
              </a:rPr>
              <a:t>๓๘ เซนติเมตร ๓ มิลลิเมตร</a:t>
            </a:r>
            <a:endParaRPr lang="en-US" dirty="0">
              <a:latin typeface="CordiaUPC"/>
              <a:cs typeface="CordiaUPC"/>
            </a:endParaRPr>
          </a:p>
          <a:p>
            <a:endParaRPr lang="th-TH" dirty="0" smtClean="0">
              <a:latin typeface="CordiaUPC"/>
              <a:cs typeface="CordiaUPC"/>
            </a:endParaRPr>
          </a:p>
          <a:p>
            <a:r>
              <a:rPr lang="th-TH" u="sng" dirty="0" smtClean="0">
                <a:latin typeface="CordiaUPC"/>
                <a:cs typeface="CordiaUPC"/>
              </a:rPr>
              <a:t>ตอบ</a:t>
            </a:r>
            <a:r>
              <a:rPr lang="th-TH" dirty="0" smtClean="0">
                <a:latin typeface="CordiaUPC"/>
                <a:cs typeface="CordiaUPC"/>
              </a:rPr>
              <a:t>      </a:t>
            </a:r>
            <a:r>
              <a:rPr lang="th-TH" dirty="0">
                <a:latin typeface="CordiaUPC"/>
                <a:cs typeface="CordiaUPC"/>
              </a:rPr>
              <a:t>ทั้งสองนำริบบิ้นมาวางต่อกันจะได้ความยาว </a:t>
            </a:r>
          </a:p>
          <a:p>
            <a:r>
              <a:rPr lang="th-TH" dirty="0">
                <a:latin typeface="CordiaUPC"/>
                <a:cs typeface="CordiaUPC"/>
              </a:rPr>
              <a:t>              ๓๘ เซนติเมตร ๓ มิลลิเมตร</a:t>
            </a:r>
            <a:endParaRPr lang="en-US" dirty="0">
              <a:latin typeface="CordiaUPC"/>
              <a:cs typeface="CordiaUPC"/>
            </a:endParaRPr>
          </a:p>
        </p:txBody>
      </p:sp>
      <p:sp>
        <p:nvSpPr>
          <p:cNvPr id="5" name="บวก 4"/>
          <p:cNvSpPr/>
          <p:nvPr/>
        </p:nvSpPr>
        <p:spPr>
          <a:xfrm>
            <a:off x="6444208" y="2348880"/>
            <a:ext cx="432048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074" name="Picture 2" descr="G:\คลิปอาร์ทภาพแทรก\การตูนน่ารัก\61-20070421122855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162" y="4797152"/>
            <a:ext cx="212954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6073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h-TH" u="dbl" dirty="0">
                <a:latin typeface="CordiaUPC"/>
                <a:cs typeface="CordiaUPC"/>
              </a:rPr>
              <a:t>วิธีทำ</a:t>
            </a:r>
            <a:r>
              <a:rPr lang="th-TH" dirty="0">
                <a:latin typeface="CordiaUPC"/>
                <a:cs typeface="CordiaUPC"/>
              </a:rPr>
              <a:t> </a:t>
            </a:r>
            <a:r>
              <a:rPr lang="th-TH" dirty="0" smtClean="0">
                <a:latin typeface="CordiaUPC"/>
                <a:cs typeface="CordiaUPC"/>
              </a:rPr>
              <a:t>ที่ ๒</a:t>
            </a:r>
            <a:r>
              <a:rPr lang="en-US" dirty="0">
                <a:latin typeface="CordiaUPC"/>
                <a:cs typeface="CordiaUPC"/>
              </a:rPr>
              <a:t>				</a:t>
            </a:r>
            <a:r>
              <a:rPr lang="th-TH" dirty="0">
                <a:latin typeface="CordiaUPC"/>
                <a:cs typeface="CordiaUPC"/>
              </a:rPr>
              <a:t>	</a:t>
            </a:r>
            <a:endParaRPr lang="th-TH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					       เซนติเมตร</a:t>
            </a:r>
            <a:r>
              <a:rPr lang="th-TH" dirty="0">
                <a:latin typeface="CordiaUPC"/>
                <a:cs typeface="CordiaUPC"/>
              </a:rPr>
              <a:t>	</a:t>
            </a:r>
            <a:r>
              <a:rPr lang="th-TH" dirty="0" smtClean="0">
                <a:latin typeface="CordiaUPC"/>
                <a:cs typeface="CordiaUPC"/>
              </a:rPr>
              <a:t>มิลลิเมตร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น้อง</a:t>
            </a:r>
            <a:r>
              <a:rPr lang="th-TH" dirty="0">
                <a:latin typeface="CordiaUPC"/>
                <a:cs typeface="CordiaUPC"/>
              </a:rPr>
              <a:t>น้ำใสมีริบบิ้นสีน้ำเงินยาว		  	  </a:t>
            </a:r>
            <a:r>
              <a:rPr lang="th-TH" dirty="0" smtClean="0">
                <a:latin typeface="CordiaUPC"/>
                <a:cs typeface="CordiaUPC"/>
              </a:rPr>
              <a:t>๒๒          ๗ </a:t>
            </a: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น้อง</a:t>
            </a:r>
            <a:r>
              <a:rPr lang="th-TH" dirty="0">
                <a:latin typeface="CordiaUPC"/>
                <a:cs typeface="CordiaUPC"/>
              </a:rPr>
              <a:t>น้ำเย็นมีริบบิ้นสีแดงยาว		  	  </a:t>
            </a:r>
            <a:r>
              <a:rPr lang="th-TH" u="sng" dirty="0" smtClean="0">
                <a:latin typeface="CordiaUPC"/>
                <a:cs typeface="CordiaUPC"/>
              </a:rPr>
              <a:t>๑๕ </a:t>
            </a:r>
            <a:r>
              <a:rPr lang="th-TH" u="sng" dirty="0">
                <a:latin typeface="CordiaUPC"/>
                <a:cs typeface="CordiaUPC"/>
              </a:rPr>
              <a:t>	</a:t>
            </a:r>
            <a:r>
              <a:rPr lang="th-TH" u="sng" dirty="0" smtClean="0">
                <a:latin typeface="CordiaUPC"/>
                <a:cs typeface="CordiaUPC"/>
              </a:rPr>
              <a:t>     ๖ 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>
                <a:latin typeface="CordiaUPC"/>
                <a:cs typeface="CordiaUPC"/>
              </a:rPr>
              <a:t>ถ้าทั้งสองนำริบบิ้นมาวางต่อกันจะได้ความยาว</a:t>
            </a:r>
            <a:r>
              <a:rPr lang="en-US" dirty="0">
                <a:latin typeface="CordiaUPC"/>
                <a:cs typeface="CordiaUPC"/>
              </a:rPr>
              <a:t>	  </a:t>
            </a:r>
            <a:r>
              <a:rPr lang="th-TH" u="dbl" dirty="0" smtClean="0">
                <a:latin typeface="CordiaUPC"/>
                <a:cs typeface="CordiaUPC"/>
              </a:rPr>
              <a:t>๓๗</a:t>
            </a:r>
            <a:r>
              <a:rPr lang="en-US" u="dbl" dirty="0" smtClean="0">
                <a:latin typeface="CordiaUPC"/>
                <a:cs typeface="CordiaUPC"/>
              </a:rPr>
              <a:t>     </a:t>
            </a:r>
            <a:r>
              <a:rPr lang="th-TH" u="dbl" dirty="0" smtClean="0">
                <a:latin typeface="CordiaUPC"/>
                <a:cs typeface="CordiaUPC"/>
              </a:rPr>
              <a:t> ๑๓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หรือ                                                                      </a:t>
            </a:r>
            <a:r>
              <a:rPr lang="th-TH" u="dbl" dirty="0" smtClean="0">
                <a:latin typeface="CordiaUPC"/>
                <a:cs typeface="CordiaUPC"/>
              </a:rPr>
              <a:t>๓๘</a:t>
            </a:r>
            <a:r>
              <a:rPr lang="th-TH" u="dbl" dirty="0">
                <a:latin typeface="CordiaUPC"/>
                <a:cs typeface="CordiaUPC"/>
              </a:rPr>
              <a:t>	</a:t>
            </a:r>
            <a:r>
              <a:rPr lang="th-TH" u="dbl" dirty="0" smtClean="0">
                <a:latin typeface="CordiaUPC"/>
                <a:cs typeface="CordiaUPC"/>
              </a:rPr>
              <a:t>     ๓</a:t>
            </a:r>
          </a:p>
          <a:p>
            <a:pPr marL="0" indent="0">
              <a:buNone/>
            </a:pPr>
            <a:r>
              <a:rPr lang="th-TH" u="sng" dirty="0" smtClean="0">
                <a:latin typeface="CordiaUPC"/>
                <a:cs typeface="CordiaUPC"/>
              </a:rPr>
              <a:t>ตอบ</a:t>
            </a:r>
            <a:r>
              <a:rPr lang="th-TH" dirty="0" smtClean="0">
                <a:latin typeface="CordiaUPC"/>
                <a:cs typeface="CordiaUPC"/>
              </a:rPr>
              <a:t>      ทั้ง</a:t>
            </a:r>
            <a:r>
              <a:rPr lang="th-TH" dirty="0">
                <a:latin typeface="CordiaUPC"/>
                <a:cs typeface="CordiaUPC"/>
              </a:rPr>
              <a:t>สองนำ</a:t>
            </a:r>
            <a:r>
              <a:rPr lang="th-TH" dirty="0" smtClean="0">
                <a:latin typeface="CordiaUPC"/>
                <a:cs typeface="CordiaUPC"/>
              </a:rPr>
              <a:t>ริบบิ้น</a:t>
            </a:r>
            <a:r>
              <a:rPr lang="th-TH" dirty="0">
                <a:latin typeface="CordiaUPC"/>
                <a:cs typeface="CordiaUPC"/>
              </a:rPr>
              <a:t>มาวางต่อกันจะได้ความ</a:t>
            </a:r>
            <a:r>
              <a:rPr lang="th-TH" dirty="0" smtClean="0">
                <a:latin typeface="CordiaUPC"/>
                <a:cs typeface="CordiaUPC"/>
              </a:rPr>
              <a:t>ยาว </a:t>
            </a: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          ๓๘ เซนติเมตร ๓ มิลลิเมตร</a:t>
            </a:r>
            <a:endParaRPr lang="en-US" dirty="0">
              <a:latin typeface="CordiaUPC"/>
              <a:cs typeface="CordiaUPC"/>
            </a:endParaRPr>
          </a:p>
        </p:txBody>
      </p:sp>
      <p:pic>
        <p:nvPicPr>
          <p:cNvPr id="4" name="Picture 2" descr="G:\รูปแทรก\_1_~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498278"/>
            <a:ext cx="1637955" cy="1627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บวก 1"/>
          <p:cNvSpPr/>
          <p:nvPr/>
        </p:nvSpPr>
        <p:spPr>
          <a:xfrm>
            <a:off x="7668344" y="2420888"/>
            <a:ext cx="432048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22998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3643338"/>
          </a:xfrm>
          <a:ln w="571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 algn="ctr">
              <a:buNone/>
            </a:pPr>
            <a:r>
              <a:rPr lang="th-TH" b="1" dirty="0" smtClean="0">
                <a:solidFill>
                  <a:srgbClr val="FF0000"/>
                </a:solidFill>
                <a:latin typeface="CordiaUPC"/>
                <a:cs typeface="CordiaUPC"/>
              </a:rPr>
              <a:t>วิเคราะห์โจทย์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 ไม้ไผ่ลำหนึ่งยาว 2 เมตร  40 เซนติเมตร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   ลำที่สองยาว 120 เซนติเมตร ลำที่สามยาว 175 เซนติเมตร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นำทั้งสามลำมาวางต่อกันจะได้ความยาวกี่เมตร กี่เซนติเมตร</a:t>
            </a:r>
          </a:p>
          <a:p>
            <a:pPr algn="ctr">
              <a:buNone/>
            </a:pPr>
            <a:endParaRPr lang="th-TH" b="1" dirty="0" smtClean="0"/>
          </a:p>
          <a:p>
            <a:pPr algn="ctr">
              <a:buNone/>
            </a:pPr>
            <a:endParaRPr lang="th-TH" b="1" dirty="0" smtClean="0"/>
          </a:p>
          <a:p>
            <a:pPr algn="ctr">
              <a:buNone/>
            </a:pPr>
            <a:endParaRPr lang="th-TH" b="1" dirty="0" smtClean="0"/>
          </a:p>
          <a:p>
            <a:pPr algn="ctr">
              <a:buNone/>
            </a:pPr>
            <a:endParaRPr lang="th-TH" b="1" dirty="0" smtClean="0"/>
          </a:p>
          <a:p>
            <a:pPr algn="ctr">
              <a:buNone/>
            </a:pPr>
            <a:endParaRPr lang="th-TH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u="sng" dirty="0" smtClean="0">
                <a:latin typeface="CordiaUPC"/>
                <a:cs typeface="CordiaUPC"/>
              </a:rPr>
              <a:t>วิธีทำ  ที่ 1</a:t>
            </a:r>
          </a:p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ไม้ไผ่ลำหนึ่งยาว 				240 	เซนติเมตร </a:t>
            </a:r>
          </a:p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ลำที่สองยาว 					120 	เซนติเมตร </a:t>
            </a:r>
          </a:p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ลำที่สามยาว 					</a:t>
            </a:r>
            <a:r>
              <a:rPr lang="th-TH" b="1" u="sng" dirty="0" smtClean="0">
                <a:latin typeface="CordiaUPC"/>
                <a:cs typeface="CordiaUPC"/>
              </a:rPr>
              <a:t>175</a:t>
            </a:r>
            <a:r>
              <a:rPr lang="th-TH" b="1" dirty="0" smtClean="0">
                <a:latin typeface="CordiaUPC"/>
                <a:cs typeface="CordiaUPC"/>
              </a:rPr>
              <a:t> 	เซนติเมตร</a:t>
            </a:r>
          </a:p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นำทั้งสามลำมาวางต่อกันจะได้ความยาว	</a:t>
            </a:r>
            <a:r>
              <a:rPr lang="th-TH" b="1" u="sng" dirty="0" smtClean="0">
                <a:latin typeface="CordiaUPC"/>
                <a:cs typeface="CordiaUPC"/>
              </a:rPr>
              <a:t>535</a:t>
            </a:r>
            <a:r>
              <a:rPr lang="th-TH" b="1" dirty="0" smtClean="0">
                <a:latin typeface="CordiaUPC"/>
                <a:cs typeface="CordiaUPC"/>
              </a:rPr>
              <a:t>	เซนติเมตร</a:t>
            </a:r>
          </a:p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หรือ			 5  เมตร 35	เซนติเมตร</a:t>
            </a:r>
          </a:p>
          <a:p>
            <a:pPr>
              <a:buNone/>
            </a:pPr>
            <a:r>
              <a:rPr lang="th-TH" b="1" u="sng" dirty="0" smtClean="0">
                <a:latin typeface="CordiaUPC"/>
                <a:cs typeface="CordiaUPC"/>
              </a:rPr>
              <a:t>ตอบ </a:t>
            </a:r>
            <a:r>
              <a:rPr lang="th-TH" b="1" dirty="0" smtClean="0">
                <a:latin typeface="CordiaUPC"/>
                <a:cs typeface="CordiaUPC"/>
              </a:rPr>
              <a:t> นำทั้งสามลำมาวางต่อกันจะได้ความยาว </a:t>
            </a:r>
          </a:p>
          <a:p>
            <a:pPr>
              <a:buNone/>
            </a:pPr>
            <a:r>
              <a:rPr lang="th-TH" b="1" dirty="0" smtClean="0">
                <a:latin typeface="CordiaUPC"/>
                <a:cs typeface="CordiaUPC"/>
              </a:rPr>
              <a:t>  ๕  เมตร ๓๕	เซนติเมตร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u="sng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บวก 3"/>
          <p:cNvSpPr/>
          <p:nvPr/>
        </p:nvSpPr>
        <p:spPr>
          <a:xfrm>
            <a:off x="6572264" y="2357430"/>
            <a:ext cx="285752" cy="2857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บวก 4"/>
          <p:cNvSpPr/>
          <p:nvPr/>
        </p:nvSpPr>
        <p:spPr>
          <a:xfrm>
            <a:off x="6572264" y="2857496"/>
            <a:ext cx="285752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28596" y="366623"/>
            <a:ext cx="8286808" cy="48936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endParaRPr lang="th-TH" b="1" u="sng" dirty="0" smtClean="0"/>
          </a:p>
          <a:p>
            <a:pPr>
              <a:buNone/>
            </a:pPr>
            <a:r>
              <a:rPr lang="th-TH" sz="3200" b="1" u="sng" dirty="0" smtClean="0">
                <a:latin typeface="CordiaUPC"/>
                <a:cs typeface="CordiaUPC"/>
              </a:rPr>
              <a:t>วิธีทำ  ที่ 2</a:t>
            </a:r>
            <a:r>
              <a:rPr lang="th-TH" sz="3200" b="1" dirty="0" smtClean="0">
                <a:latin typeface="CordiaUPC"/>
                <a:cs typeface="CordiaUPC"/>
              </a:rPr>
              <a:t>				     เมตร     เซนติเมตร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ไม้ไผ่ลำหนึ่งยาว 			        2            40 	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ลำที่สองยาว 				        1            20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ลำที่สามยาว 				        </a:t>
            </a:r>
            <a:r>
              <a:rPr lang="th-TH" sz="3200" b="1" u="sng" dirty="0" smtClean="0">
                <a:latin typeface="CordiaUPC"/>
                <a:cs typeface="CordiaUPC"/>
              </a:rPr>
              <a:t>1            75 </a:t>
            </a:r>
            <a:r>
              <a:rPr lang="th-TH" sz="3200" b="1" dirty="0" smtClean="0">
                <a:latin typeface="CordiaUPC"/>
                <a:cs typeface="CordiaUPC"/>
              </a:rPr>
              <a:t>	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นำทั้งสามลำมาวางต่อกันจะได้ความยาว      </a:t>
            </a:r>
            <a:r>
              <a:rPr lang="th-TH" sz="3200" b="1" u="sng" dirty="0" smtClean="0">
                <a:latin typeface="CordiaUPC"/>
                <a:cs typeface="CordiaUPC"/>
              </a:rPr>
              <a:t>4          135</a:t>
            </a:r>
            <a:r>
              <a:rPr lang="th-TH" sz="3200" b="1" dirty="0" smtClean="0">
                <a:latin typeface="CordiaUPC"/>
                <a:cs typeface="CordiaUPC"/>
              </a:rPr>
              <a:t>	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หรือ					        </a:t>
            </a:r>
            <a:r>
              <a:rPr lang="th-TH" sz="3200" b="1" u="sng" dirty="0" smtClean="0">
                <a:latin typeface="CordiaUPC"/>
                <a:cs typeface="CordiaUPC"/>
              </a:rPr>
              <a:t>5            35</a:t>
            </a:r>
          </a:p>
          <a:p>
            <a:pPr>
              <a:buNone/>
            </a:pPr>
            <a:r>
              <a:rPr lang="th-TH" sz="3200" b="1" u="sng" dirty="0" smtClean="0">
                <a:latin typeface="CordiaUPC"/>
                <a:cs typeface="CordiaUPC"/>
              </a:rPr>
              <a:t>ตอบ </a:t>
            </a:r>
            <a:r>
              <a:rPr lang="th-TH" sz="3200" b="1" dirty="0" smtClean="0">
                <a:latin typeface="CordiaUPC"/>
                <a:cs typeface="CordiaUPC"/>
              </a:rPr>
              <a:t> นำทั้งสามลำมาวางต่อกันจะได้ความยาว 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         ๕  เมตร ๓๕ ซนติเมตร</a:t>
            </a:r>
            <a:endParaRPr lang="th-TH" b="1" dirty="0" smtClean="0">
              <a:latin typeface="CordiaUPC"/>
              <a:cs typeface="CordiaUPC"/>
            </a:endParaRPr>
          </a:p>
          <a:p>
            <a:pPr>
              <a:buNone/>
            </a:pPr>
            <a:endParaRPr lang="th-TH" b="1" dirty="0" smtClean="0"/>
          </a:p>
        </p:txBody>
      </p:sp>
      <p:sp>
        <p:nvSpPr>
          <p:cNvPr id="5" name="บวก 4"/>
          <p:cNvSpPr/>
          <p:nvPr/>
        </p:nvSpPr>
        <p:spPr>
          <a:xfrm>
            <a:off x="7429520" y="2214554"/>
            <a:ext cx="285752" cy="2857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 </a:t>
            </a:r>
            <a:endParaRPr lang="th-TH" dirty="0"/>
          </a:p>
        </p:txBody>
      </p:sp>
      <p:sp>
        <p:nvSpPr>
          <p:cNvPr id="6" name="บวก 5"/>
          <p:cNvSpPr/>
          <p:nvPr/>
        </p:nvSpPr>
        <p:spPr>
          <a:xfrm>
            <a:off x="7500958" y="1643050"/>
            <a:ext cx="214314" cy="2857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 descr="D:\mydoc\คลิปอาร์ทภาพแทรก\การตูนน่ารัก\3-20050227135755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643446"/>
            <a:ext cx="1309690" cy="1571628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28596" y="642918"/>
            <a:ext cx="8286808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th-TH" b="1" dirty="0" smtClean="0">
                <a:solidFill>
                  <a:srgbClr val="FF0000"/>
                </a:solidFill>
                <a:latin typeface="CordiaUPC"/>
                <a:cs typeface="CordiaUPC"/>
              </a:rPr>
              <a:t> </a:t>
            </a:r>
          </a:p>
          <a:p>
            <a:pPr algn="ctr">
              <a:buNone/>
            </a:pPr>
            <a:r>
              <a:rPr lang="th-TH" sz="3200" b="1" dirty="0" smtClean="0">
                <a:solidFill>
                  <a:srgbClr val="FF0000"/>
                </a:solidFill>
                <a:latin typeface="CordiaUPC"/>
                <a:cs typeface="CordiaUPC"/>
              </a:rPr>
              <a:t>วิเคราะห์โจทย์</a:t>
            </a:r>
          </a:p>
          <a:p>
            <a:pPr algn="ctr">
              <a:buNone/>
            </a:pPr>
            <a:endParaRPr lang="th-TH" sz="3200" b="1" dirty="0" smtClean="0">
              <a:solidFill>
                <a:srgbClr val="FF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 กรงสิงโตอยู่ห่างจากกรงนก 15 เมตร 50 เซนติเมตร </a:t>
            </a: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กรงเสืออยู่ห่างจากกรงนก 20 เมตร 75 เซนติเมตร </a:t>
            </a: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กรงสิงโตอยู่ห่างจากกรงเสือเท่าใด</a:t>
            </a:r>
          </a:p>
          <a:p>
            <a:pPr algn="ctr">
              <a:buNone/>
            </a:pPr>
            <a:endParaRPr lang="th-TH" b="1" dirty="0" smtClean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1472" y="4286257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 </a:t>
            </a:r>
            <a:endParaRPr lang="th-TH" b="1" dirty="0" smtClean="0">
              <a:latin typeface="CordiaUPC"/>
              <a:cs typeface="CordiaUPC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28596" y="642918"/>
            <a:ext cx="8286808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th-TH" b="1" dirty="0" smtClean="0">
                <a:solidFill>
                  <a:srgbClr val="FF0000"/>
                </a:solidFill>
                <a:latin typeface="CordiaUPC"/>
                <a:cs typeface="CordiaUPC"/>
              </a:rPr>
              <a:t> </a:t>
            </a:r>
          </a:p>
          <a:p>
            <a:pPr algn="ctr">
              <a:buNone/>
            </a:pPr>
            <a:r>
              <a:rPr lang="th-TH" sz="3200" b="1" dirty="0" smtClean="0">
                <a:solidFill>
                  <a:srgbClr val="FF0000"/>
                </a:solidFill>
                <a:latin typeface="CordiaUPC"/>
                <a:cs typeface="CordiaUPC"/>
              </a:rPr>
              <a:t>วิเคราะห์โจทย์</a:t>
            </a:r>
          </a:p>
          <a:p>
            <a:pPr algn="ctr">
              <a:buNone/>
            </a:pPr>
            <a:endParaRPr lang="th-TH" sz="3200" b="1" dirty="0" smtClean="0">
              <a:solidFill>
                <a:srgbClr val="FF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 กรงสิงโตอยู่ห่างจากกรงนก 15 เมตร 50 เซนติเมตร </a:t>
            </a: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กรงเสืออยู่ห่างจากกรงนก 20 เมตร 75 เซนติเมตร </a:t>
            </a: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กรงสิงโตอยู่ห่างจากกรงเสือเท่าใด</a:t>
            </a:r>
          </a:p>
          <a:p>
            <a:pPr algn="ctr">
              <a:buNone/>
            </a:pPr>
            <a:endParaRPr lang="th-TH" b="1" dirty="0" smtClean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1472" y="4286257"/>
            <a:ext cx="828680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  </a:t>
            </a:r>
            <a:r>
              <a:rPr lang="th-TH" sz="3200" b="1" dirty="0" smtClean="0">
                <a:solidFill>
                  <a:srgbClr val="FF0000"/>
                </a:solidFill>
                <a:latin typeface="CordiaUPC"/>
                <a:cs typeface="CordiaUPC"/>
              </a:rPr>
              <a:t>กรงสิงโต			กรงนก			กรงเสือ</a:t>
            </a:r>
          </a:p>
          <a:p>
            <a:pPr algn="ctr">
              <a:buNone/>
            </a:pPr>
            <a:r>
              <a:rPr lang="th-TH" sz="3200" b="1" dirty="0" smtClean="0">
                <a:latin typeface="CordiaUPC"/>
                <a:cs typeface="CordiaUPC"/>
              </a:rPr>
              <a:t> </a:t>
            </a:r>
            <a:endParaRPr lang="th-TH" b="1" dirty="0" smtClean="0">
              <a:latin typeface="CordiaUPC"/>
              <a:cs typeface="CordiaUPC"/>
            </a:endParaRP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2143108" y="5000636"/>
            <a:ext cx="200026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8"/>
          <p:cNvCxnSpPr/>
          <p:nvPr/>
        </p:nvCxnSpPr>
        <p:spPr>
          <a:xfrm>
            <a:off x="5429256" y="4999048"/>
            <a:ext cx="150019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7548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57158" y="785794"/>
            <a:ext cx="8286808" cy="353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th-TH" sz="3200" b="1" u="sng" dirty="0" smtClean="0">
                <a:latin typeface="CordiaUPC"/>
                <a:cs typeface="CordiaUPC"/>
              </a:rPr>
              <a:t>วิธีทำ </a:t>
            </a:r>
            <a:r>
              <a:rPr lang="th-TH" sz="3200" b="1" dirty="0" smtClean="0">
                <a:latin typeface="CordiaUPC"/>
                <a:cs typeface="CordiaUPC"/>
              </a:rPr>
              <a:t>				     		เมตร     เซนติเมตร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กรงสิงโตอยู่ห่างจากกรงนก 		            15           50 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กรงเสืออยู่ห่างจากกรงนก 			  </a:t>
            </a:r>
            <a:r>
              <a:rPr lang="th-TH" sz="3200" b="1" u="sng" dirty="0" smtClean="0">
                <a:latin typeface="CordiaUPC"/>
                <a:cs typeface="CordiaUPC"/>
              </a:rPr>
              <a:t>20           75</a:t>
            </a: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กรงสิงโตอยู่ห่างจากกรงเสือ 		            </a:t>
            </a:r>
            <a:r>
              <a:rPr lang="th-TH" sz="3200" b="1" u="sng" dirty="0" smtClean="0">
                <a:latin typeface="CordiaUPC"/>
                <a:cs typeface="CordiaUPC"/>
              </a:rPr>
              <a:t>35          </a:t>
            </a:r>
            <a:r>
              <a:rPr lang="th-TH" sz="3200" b="1" u="sng" dirty="0" smtClean="0">
                <a:latin typeface="CordiaUPC"/>
                <a:cs typeface="CordiaUPC"/>
              </a:rPr>
              <a:t>1</a:t>
            </a:r>
            <a:r>
              <a:rPr lang="en-US" sz="3200" b="1" u="sng" dirty="0" smtClean="0">
                <a:latin typeface="CordiaUPC"/>
                <a:cs typeface="CordiaUPC"/>
              </a:rPr>
              <a:t>2</a:t>
            </a:r>
            <a:r>
              <a:rPr lang="th-TH" sz="3200" b="1" u="sng" dirty="0" smtClean="0">
                <a:latin typeface="CordiaUPC"/>
                <a:cs typeface="CordiaUPC"/>
              </a:rPr>
              <a:t>5 </a:t>
            </a:r>
            <a:endParaRPr lang="th-TH" sz="3200" b="1" u="sng" dirty="0" smtClean="0">
              <a:latin typeface="CordiaUPC"/>
              <a:cs typeface="CordiaUPC"/>
            </a:endParaRPr>
          </a:p>
          <a:p>
            <a:pPr>
              <a:buNone/>
            </a:pPr>
            <a:r>
              <a:rPr lang="th-TH" sz="3200" b="1" dirty="0" smtClean="0">
                <a:latin typeface="CordiaUPC"/>
                <a:cs typeface="CordiaUPC"/>
              </a:rPr>
              <a:t>หรือ    						  </a:t>
            </a:r>
            <a:r>
              <a:rPr lang="th-TH" sz="3200" b="1" u="sng" dirty="0" smtClean="0">
                <a:latin typeface="CordiaUPC"/>
                <a:cs typeface="CordiaUPC"/>
              </a:rPr>
              <a:t>36           </a:t>
            </a:r>
            <a:r>
              <a:rPr lang="en-US" sz="3200" b="1" u="sng" dirty="0" smtClean="0">
                <a:latin typeface="CordiaUPC"/>
                <a:cs typeface="CordiaUPC"/>
              </a:rPr>
              <a:t>2</a:t>
            </a:r>
            <a:r>
              <a:rPr lang="th-TH" sz="3200" b="1" u="sng" dirty="0" smtClean="0">
                <a:latin typeface="CordiaUPC"/>
                <a:cs typeface="CordiaUPC"/>
              </a:rPr>
              <a:t>5  </a:t>
            </a:r>
            <a:r>
              <a:rPr lang="th-TH" sz="3200" b="1" dirty="0" smtClean="0">
                <a:latin typeface="CordiaUPC"/>
                <a:cs typeface="CordiaUPC"/>
              </a:rPr>
              <a:t>	</a:t>
            </a:r>
          </a:p>
          <a:p>
            <a:pPr>
              <a:buNone/>
            </a:pPr>
            <a:r>
              <a:rPr lang="th-TH" sz="3200" b="1" u="sng" dirty="0" smtClean="0">
                <a:latin typeface="CordiaUPC"/>
                <a:cs typeface="CordiaUPC"/>
              </a:rPr>
              <a:t>ตอบ</a:t>
            </a:r>
            <a:r>
              <a:rPr lang="th-TH" sz="3200" b="1" dirty="0" smtClean="0">
                <a:latin typeface="CordiaUPC"/>
                <a:cs typeface="CordiaUPC"/>
              </a:rPr>
              <a:t>         กรงสิงโตอยู่ห่างจากกรงเสือ  ๓๖ เมตร </a:t>
            </a:r>
            <a:r>
              <a:rPr lang="th-TH" sz="3200" b="1" dirty="0">
                <a:latin typeface="CordiaUPC"/>
                <a:cs typeface="CordiaUPC"/>
              </a:rPr>
              <a:t>๒</a:t>
            </a:r>
            <a:r>
              <a:rPr lang="th-TH" sz="3200" b="1" dirty="0" smtClean="0">
                <a:latin typeface="CordiaUPC"/>
                <a:cs typeface="CordiaUPC"/>
              </a:rPr>
              <a:t>๕ </a:t>
            </a:r>
            <a:r>
              <a:rPr lang="th-TH" sz="3200" b="1" dirty="0" smtClean="0">
                <a:latin typeface="CordiaUPC"/>
                <a:cs typeface="CordiaUPC"/>
              </a:rPr>
              <a:t>ซนติเมตร</a:t>
            </a:r>
          </a:p>
        </p:txBody>
      </p:sp>
      <p:pic>
        <p:nvPicPr>
          <p:cNvPr id="2050" name="Picture 2" descr="D:\mydoc\คลิปอาร์ทภาพแทรก\การตูนน่ารัก\3-20050227135812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4214818"/>
            <a:ext cx="1428760" cy="1714512"/>
          </a:xfrm>
          <a:prstGeom prst="rect">
            <a:avLst/>
          </a:prstGeom>
          <a:noFill/>
        </p:spPr>
      </p:pic>
      <p:sp>
        <p:nvSpPr>
          <p:cNvPr id="6" name="บวก 5"/>
          <p:cNvSpPr/>
          <p:nvPr/>
        </p:nvSpPr>
        <p:spPr>
          <a:xfrm>
            <a:off x="7858148" y="1643050"/>
            <a:ext cx="214314" cy="2857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35745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th-TH" sz="1000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ข้อที่ 1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ท่อน้ำประปาท่อนหนึ่งยาว 5 เมตร 50 เซนติเมตร 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ซื้อท่อประปามาต่ออีก 3 เมตร  50 เซนติเมตร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ท่อประปานี้จะยาวเท่าใด</a:t>
            </a:r>
            <a:endParaRPr lang="en-US" b="1" dirty="0" smtClean="0">
              <a:latin typeface="CordiaUPC"/>
              <a:cs typeface="CordiaUPC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938121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714488"/>
            <a:ext cx="7429552" cy="2500330"/>
          </a:xfrm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th-TH" b="1" dirty="0" smtClean="0"/>
          </a:p>
          <a:p>
            <a:pPr marL="0" indent="0" algn="ctr">
              <a:buNone/>
            </a:pPr>
            <a:r>
              <a:rPr lang="th-TH" b="1" dirty="0" smtClean="0">
                <a:latin typeface="CordiaUPC"/>
                <a:cs typeface="CordiaUPC"/>
              </a:rPr>
              <a:t>ความสัมพันธ์ของหน่วยวัดความยาว </a:t>
            </a: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	</a:t>
            </a:r>
            <a:r>
              <a:rPr lang="th-TH" b="1" dirty="0" smtClean="0">
                <a:latin typeface="CordiaUPC"/>
                <a:cs typeface="CordiaUPC"/>
              </a:rPr>
              <a:t>๑๐ </a:t>
            </a:r>
            <a:r>
              <a:rPr lang="th-TH" b="1" dirty="0">
                <a:latin typeface="CordiaUPC"/>
                <a:cs typeface="CordiaUPC"/>
              </a:rPr>
              <a:t>มิลลิเมตร</a:t>
            </a:r>
            <a:r>
              <a:rPr lang="en-US" b="1" dirty="0">
                <a:latin typeface="CordiaUPC"/>
                <a:cs typeface="CordiaUPC"/>
              </a:rPr>
              <a:t>		=	</a:t>
            </a:r>
            <a:r>
              <a:rPr lang="th-TH" b="1" dirty="0">
                <a:latin typeface="CordiaUPC"/>
                <a:cs typeface="CordiaUPC"/>
              </a:rPr>
              <a:t>๑ เซนติเมตร</a:t>
            </a:r>
            <a:endParaRPr lang="en-US" b="1" dirty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b="1" dirty="0" smtClean="0">
                <a:latin typeface="CordiaUPC"/>
                <a:cs typeface="CordiaUPC"/>
              </a:rPr>
              <a:t>	๑๐๐ </a:t>
            </a:r>
            <a:r>
              <a:rPr lang="th-TH" b="1" dirty="0">
                <a:latin typeface="CordiaUPC"/>
                <a:cs typeface="CordiaUPC"/>
              </a:rPr>
              <a:t>เซนติเมตร</a:t>
            </a:r>
            <a:r>
              <a:rPr lang="en-US" b="1" dirty="0">
                <a:latin typeface="CordiaUPC"/>
                <a:cs typeface="CordiaUPC"/>
              </a:rPr>
              <a:t>	</a:t>
            </a:r>
            <a:r>
              <a:rPr lang="en-US" b="1" dirty="0" smtClean="0">
                <a:latin typeface="CordiaUPC"/>
                <a:cs typeface="CordiaUPC"/>
              </a:rPr>
              <a:t>= </a:t>
            </a:r>
            <a:r>
              <a:rPr lang="en-US" b="1" dirty="0">
                <a:latin typeface="CordiaUPC"/>
                <a:cs typeface="CordiaUPC"/>
              </a:rPr>
              <a:t>	</a:t>
            </a:r>
            <a:r>
              <a:rPr lang="th-TH" b="1" dirty="0">
                <a:latin typeface="CordiaUPC"/>
                <a:cs typeface="CordiaUPC"/>
              </a:rPr>
              <a:t>๑ </a:t>
            </a:r>
            <a:r>
              <a:rPr lang="th-TH" b="1" dirty="0" smtClean="0">
                <a:latin typeface="CordiaUPC"/>
                <a:cs typeface="CordiaUPC"/>
              </a:rPr>
              <a:t>เมตร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4" name="Picture 2" descr="D:\My Pictures\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357694"/>
            <a:ext cx="3200395" cy="157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37263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35745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th-TH" sz="1000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ข้อที่ 1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ท่อน้ำประปาท่อนหนึ่งยาว 5 เมตร 50 เซนติเมตร 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ซื้อท่อประปามาต่ออีก 3 เมตร  50 เซนติเมตร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ท่อประปานี้จะยาวเท่าใด</a:t>
            </a:r>
            <a:endParaRPr lang="en-US" b="1" dirty="0" smtClean="0">
              <a:latin typeface="CordiaUPC"/>
              <a:cs typeface="CordiaUPC"/>
            </a:endParaRP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3429000"/>
            <a:ext cx="8229600" cy="28803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sz="800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C00000"/>
                </a:solidFill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</a:rPr>
              <a:t>ที่ </a:t>
            </a:r>
            <a:r>
              <a:rPr lang="th-TH" dirty="0" smtClean="0">
                <a:solidFill>
                  <a:srgbClr val="C00000"/>
                </a:solidFill>
              </a:rPr>
              <a:t>2</a:t>
            </a:r>
            <a:endParaRPr lang="th-TH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th-TH" b="1" dirty="0" smtClean="0"/>
              <a:t>หนังสือเล่มที่หนึ่งหนา 3 เซนติเมตร 7 มิลลิเมตร</a:t>
            </a:r>
            <a:r>
              <a:rPr lang="en-US" b="1" dirty="0" smtClean="0"/>
              <a:t>  </a:t>
            </a:r>
            <a:endParaRPr lang="th-TH" b="1" dirty="0" smtClean="0"/>
          </a:p>
          <a:p>
            <a:pPr algn="ctr">
              <a:buNone/>
            </a:pPr>
            <a:r>
              <a:rPr lang="th-TH" b="1" dirty="0" smtClean="0"/>
              <a:t>หนังสือเล่มที่สองหนา 2 เซนติเมตร 8 มิลลิเมตร </a:t>
            </a:r>
          </a:p>
          <a:p>
            <a:pPr algn="ctr">
              <a:buNone/>
            </a:pPr>
            <a:r>
              <a:rPr lang="th-TH" b="1" dirty="0" smtClean="0"/>
              <a:t>นำมาวางซ้อนกันจะหนาเท่าใด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7158" y="3429000"/>
            <a:ext cx="8229600" cy="28803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sz="800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2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หนังสือเล่มที่หนึ่งหนา 3 เซนติเมตร 7 มิลลิเมตร</a:t>
            </a:r>
            <a:r>
              <a:rPr lang="en-US" b="1" dirty="0" smtClean="0">
                <a:latin typeface="CordiaUPC"/>
                <a:cs typeface="CordiaUPC"/>
              </a:rPr>
              <a:t>  </a:t>
            </a:r>
            <a:endParaRPr lang="th-TH" b="1" dirty="0" smtClean="0"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หนังสือเล่มที่สองหนา 2 เซนติเมตร 8 มิลลิเมตร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นำมาวางซ้อนกันจะหนาเท่าใด</a:t>
            </a:r>
            <a:endParaRPr lang="en-US" b="1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31174352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357166"/>
            <a:ext cx="8229600" cy="28803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3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   กาญจนาซ้อมวิ่งวันแรกได้ระยะทาง  120 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วันที่สองวิ่งได้ระยะทาง 185 เมตร วันที่สามวิ่งได้ระยะทาง 270 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รวมสามวันกาญจนาวิ่งได้ระยะทางทั้งหมดกี่เมตร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3074" name="Picture 2" descr="D:\mydoc\คลิปอาร์ทภาพแทรก\การตูนน่ารัก\3-20050301024611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1159244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4771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357166"/>
            <a:ext cx="8229600" cy="28803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C0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C00000"/>
                </a:solidFill>
                <a:latin typeface="CordiaUPC"/>
                <a:cs typeface="CordiaUPC"/>
              </a:rPr>
              <a:t>3</a:t>
            </a:r>
            <a:endParaRPr lang="th-TH" dirty="0">
              <a:solidFill>
                <a:srgbClr val="C0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   กาญจนาซ้อมวิ่งวันแรกได้ระยะทาง  120 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วันที่สองวิ่งได้ระยะทาง 185 เมตร วันที่สามวิ่งได้ระยะทาง 270 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รวมสามวันกาญจนาวิ่งได้ระยะทางทั้งหมดกี่เมตร</a:t>
            </a:r>
            <a:endParaRPr lang="en-US" b="1" dirty="0">
              <a:latin typeface="CordiaUPC"/>
              <a:cs typeface="CordiaUPC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3571876"/>
            <a:ext cx="8229600" cy="28803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dirty="0" smtClean="0">
                <a:solidFill>
                  <a:srgbClr val="FF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FF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FF0000"/>
                </a:solidFill>
                <a:latin typeface="CordiaUPC"/>
                <a:cs typeface="CordiaUPC"/>
              </a:rPr>
              <a:t>4</a:t>
            </a:r>
            <a:endParaRPr lang="th-TH" dirty="0">
              <a:solidFill>
                <a:srgbClr val="FF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พี่ออมตัดริบบิ้นให้น้องเอสำหรับทำโบยาว  24 เซนติเมตร  7</a:t>
            </a:r>
            <a:r>
              <a:rPr lang="en-US" b="1" dirty="0" smtClean="0">
                <a:latin typeface="CordiaUPC"/>
                <a:cs typeface="CordiaUPC"/>
              </a:rPr>
              <a:t> </a:t>
            </a:r>
            <a:r>
              <a:rPr lang="th-TH" b="1" dirty="0" smtClean="0">
                <a:latin typeface="CordiaUPC"/>
                <a:cs typeface="CordiaUPC"/>
              </a:rPr>
              <a:t>มิลลิเมตร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ตัดให้น้องอุ่น  29 เซนติเมตร  5 มิลลิเมตร  และยังเหลืออยู่ที่ตนเอง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อีก 20 เซนติเมตร  8 มิลลิเมตร เดิมพี่ออมมีริบบิ้นยาวเท่าใด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3074" name="Picture 2" descr="D:\mydoc\คลิปอาร์ทภาพแทรก\การตูนน่ารัก\3-20050301024611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1159244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05402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57158" y="620687"/>
            <a:ext cx="8229600" cy="532859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h-TH" dirty="0" smtClean="0"/>
          </a:p>
          <a:p>
            <a:pPr marL="0" indent="0" algn="ctr">
              <a:buNone/>
            </a:pPr>
            <a:r>
              <a:rPr lang="th-TH" dirty="0" smtClean="0">
                <a:solidFill>
                  <a:srgbClr val="FF0000"/>
                </a:solidFill>
                <a:latin typeface="CordiaUPC"/>
                <a:cs typeface="CordiaUPC"/>
              </a:rPr>
              <a:t>โจทย์ในใบงานเสริมทักษะ  ข้อ</a:t>
            </a:r>
            <a:r>
              <a:rPr lang="th-TH" dirty="0">
                <a:solidFill>
                  <a:srgbClr val="FF0000"/>
                </a:solidFill>
                <a:latin typeface="CordiaUPC"/>
                <a:cs typeface="CordiaUPC"/>
              </a:rPr>
              <a:t>ที่ </a:t>
            </a:r>
            <a:r>
              <a:rPr lang="th-TH" dirty="0" smtClean="0">
                <a:solidFill>
                  <a:srgbClr val="FF0000"/>
                </a:solidFill>
                <a:latin typeface="CordiaUPC"/>
                <a:cs typeface="CordiaUPC"/>
              </a:rPr>
              <a:t>5</a:t>
            </a:r>
            <a:endParaRPr lang="th-TH" dirty="0">
              <a:solidFill>
                <a:srgbClr val="FF0000"/>
              </a:solidFill>
              <a:latin typeface="CordiaUPC"/>
              <a:cs typeface="CordiaUPC"/>
            </a:endParaRP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น้ำหวานสูง 1 เมตร  38 เซนติเมตร </a:t>
            </a:r>
          </a:p>
          <a:p>
            <a:pPr algn="ctr">
              <a:buNone/>
            </a:pPr>
            <a:r>
              <a:rPr lang="th-TH" b="1" dirty="0" smtClean="0">
                <a:latin typeface="CordiaUPC"/>
                <a:cs typeface="CordiaUPC"/>
              </a:rPr>
              <a:t>น้ำตาลสูงกว่าน้ำหวาน  21 เซนติเมตร น้ำตาลสูงเท่าใด</a:t>
            </a:r>
            <a:endParaRPr lang="en-US" b="1" dirty="0">
              <a:latin typeface="CordiaUPC"/>
              <a:cs typeface="CordiaUPC"/>
            </a:endParaRPr>
          </a:p>
        </p:txBody>
      </p:sp>
      <p:pic>
        <p:nvPicPr>
          <p:cNvPr id="1026" name="Picture 2" descr="G:\คลิปอาร์ทภาพแทรก\การตูนน่ารัก\61-200612221506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45" y="3573016"/>
            <a:ext cx="2228825" cy="22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4771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5000660"/>
          </a:xfrm>
          <a:solidFill>
            <a:srgbClr val="CCECFF"/>
          </a:solidFill>
          <a:ln w="76200">
            <a:solidFill>
              <a:srgbClr val="1B44F1"/>
            </a:solidFill>
          </a:ln>
        </p:spPr>
        <p:txBody>
          <a:bodyPr>
            <a:normAutofit/>
          </a:bodyPr>
          <a:lstStyle/>
          <a:p>
            <a:r>
              <a:rPr lang="th-TH" sz="4000" u="sng" dirty="0" smtClean="0">
                <a:latin typeface="CordiaUPC" pitchFamily="34" charset="-34"/>
                <a:cs typeface="CordiaUPC" pitchFamily="34" charset="-34"/>
              </a:rPr>
              <a:t>ตัวอย่างโจทย์ ที่ ๑</a:t>
            </a:r>
            <a:r>
              <a:rPr lang="th-TH" u="sng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u="sng" dirty="0" smtClean="0">
                <a:latin typeface="CordiaUPC" pitchFamily="34" charset="-34"/>
                <a:cs typeface="CordiaUPC" pitchFamily="34" charset="-34"/>
              </a:rPr>
            </a:br>
            <a:r>
              <a:rPr lang="th-TH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dirty="0" smtClean="0">
                <a:latin typeface="CordiaUPC" pitchFamily="34" charset="-34"/>
                <a:cs typeface="CordiaUPC" pitchFamily="34" charset="-34"/>
              </a:rPr>
            </a:br>
            <a:r>
              <a:rPr lang="th-TH" sz="4000" b="1" dirty="0" smtClean="0">
                <a:latin typeface="CordiaUPC" pitchFamily="34" charset="-34"/>
                <a:cs typeface="CordiaUPC" pitchFamily="34" charset="-34"/>
              </a:rPr>
              <a:t>วัน</a:t>
            </a:r>
            <a:r>
              <a:rPr lang="th-TH" sz="4000" b="1" dirty="0">
                <a:latin typeface="CordiaUPC" pitchFamily="34" charset="-34"/>
                <a:cs typeface="CordiaUPC" pitchFamily="34" charset="-34"/>
              </a:rPr>
              <a:t>อาทิตย์ป้าไก่ทอผ้าไหมได้ ๑ เมตร ๓๕ เซนติเมตร </a:t>
            </a:r>
            <a:r>
              <a:rPr lang="th-TH" sz="4000" b="1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sz="4000" b="1" dirty="0" smtClean="0">
                <a:latin typeface="CordiaUPC" pitchFamily="34" charset="-34"/>
                <a:cs typeface="CordiaUPC" pitchFamily="34" charset="-34"/>
              </a:rPr>
            </a:br>
            <a:r>
              <a:rPr lang="th-TH" sz="4000" b="1" dirty="0" smtClean="0">
                <a:latin typeface="CordiaUPC" pitchFamily="34" charset="-34"/>
                <a:cs typeface="CordiaUPC" pitchFamily="34" charset="-34"/>
              </a:rPr>
              <a:t>วัน</a:t>
            </a:r>
            <a:r>
              <a:rPr lang="th-TH" sz="4000" b="1" dirty="0">
                <a:latin typeface="CordiaUPC" pitchFamily="34" charset="-34"/>
                <a:cs typeface="CordiaUPC" pitchFamily="34" charset="-34"/>
              </a:rPr>
              <a:t>จันทร์ทอผ้าไหมได้อีก ๑  เมตร ๕๕ เซนติเมตร </a:t>
            </a:r>
            <a:r>
              <a:rPr lang="th-TH" sz="4000" b="1" dirty="0" smtClean="0">
                <a:latin typeface="CordiaUPC" pitchFamily="34" charset="-34"/>
                <a:cs typeface="CordiaUPC" pitchFamily="34" charset="-34"/>
              </a:rPr>
              <a:t/>
            </a:r>
            <a:br>
              <a:rPr lang="th-TH" sz="4000" b="1" dirty="0" smtClean="0">
                <a:latin typeface="CordiaUPC" pitchFamily="34" charset="-34"/>
                <a:cs typeface="CordiaUPC" pitchFamily="34" charset="-34"/>
              </a:rPr>
            </a:br>
            <a:r>
              <a:rPr lang="th-TH" sz="4000" b="1" dirty="0" smtClean="0">
                <a:latin typeface="CordiaUPC" pitchFamily="34" charset="-34"/>
                <a:cs typeface="CordiaUPC" pitchFamily="34" charset="-34"/>
              </a:rPr>
              <a:t>รวม</a:t>
            </a:r>
            <a:r>
              <a:rPr lang="th-TH" sz="4000" b="1" dirty="0">
                <a:latin typeface="CordiaUPC" pitchFamily="34" charset="-34"/>
                <a:cs typeface="CordiaUPC" pitchFamily="34" charset="-34"/>
              </a:rPr>
              <a:t>สองวันป้าไก่ทอผ้าไหมได้ยาวทั้งหมดเท่าไร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/>
            </a:r>
            <a:br>
              <a:rPr lang="en-US" dirty="0">
                <a:latin typeface="CordiaUPC" pitchFamily="34" charset="-34"/>
                <a:cs typeface="CordiaUPC" pitchFamily="34" charset="-34"/>
              </a:rPr>
            </a:br>
            <a:endParaRPr lang="th-TH" dirty="0">
              <a:latin typeface="CordiaUPC" pitchFamily="34" charset="-34"/>
              <a:cs typeface="CordiaUPC" pitchFamily="34" charset="-34"/>
            </a:endParaRPr>
          </a:p>
        </p:txBody>
      </p:sp>
      <p:pic>
        <p:nvPicPr>
          <p:cNvPr id="1027" name="Picture 3" descr="D:\mydoc\คลิปอาร์ทภาพแทรก\การตูนน่ารัก\id_08876_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857232"/>
            <a:ext cx="1714512" cy="20574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77356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939784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dirty="0" smtClean="0">
                <a:latin typeface="CordiaUPC"/>
                <a:cs typeface="CordiaUPC"/>
              </a:rPr>
              <a:t>โจทย์กำหนดอะไรให้บ้าง</a:t>
            </a:r>
            <a:endParaRPr lang="th-TH" sz="3600" dirty="0">
              <a:latin typeface="CordiaUPC"/>
              <a:cs typeface="CordiaUPC"/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1571612"/>
            <a:ext cx="8229600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r>
              <a:rPr lang="th-TH" sz="3200" b="1" dirty="0" smtClean="0">
                <a:latin typeface="CordiaUPC"/>
                <a:cs typeface="CordiaUPC"/>
              </a:rPr>
              <a:t>วันอาทิตย์ป้าไก่ทอผ้าไหมได้ ๑ เมตร ๓๕ เซนติเมตร </a:t>
            </a:r>
          </a:p>
          <a:p>
            <a:pPr lvl="3"/>
            <a:r>
              <a:rPr lang="th-TH" sz="3200" b="1" dirty="0" smtClean="0">
                <a:latin typeface="CordiaUPC"/>
                <a:cs typeface="CordiaUPC"/>
              </a:rPr>
              <a:t>วันจันทร์ทอผ้าไหมได้อีก ๑  เมตร ๕๕ เซนติเมตร </a:t>
            </a:r>
            <a:endParaRPr lang="en-US" sz="3200" b="1" dirty="0"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34" y="3429000"/>
            <a:ext cx="8229600" cy="9397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diaUPC"/>
                <a:ea typeface="+mn-ea"/>
                <a:cs typeface="CordiaUPC"/>
              </a:rPr>
              <a:t>โจทย์ถามอะไร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ea typeface="+mn-ea"/>
              <a:cs typeface="CordiaUPC"/>
            </a:endParaRP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500034" y="4643446"/>
            <a:ext cx="8229600" cy="9397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endParaRPr lang="th-TH" dirty="0" smtClean="0"/>
          </a:p>
          <a:p>
            <a:pPr lvl="3"/>
            <a:r>
              <a:rPr lang="th-TH" sz="3200" b="1" dirty="0" smtClean="0">
                <a:latin typeface="CordiaUPC"/>
                <a:cs typeface="CordiaUPC"/>
              </a:rPr>
              <a:t>รวมสองวันป้าไก่ทอผ้าไหมได้ยาวทั้งหมดเท่าไร</a:t>
            </a:r>
            <a:endParaRPr lang="en-US" sz="3200" b="1" dirty="0" smtClean="0">
              <a:latin typeface="CordiaUPC"/>
              <a:cs typeface="CordiaUPC"/>
            </a:endParaRPr>
          </a:p>
          <a:p>
            <a:pPr lvl="3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928670"/>
            <a:ext cx="8229600" cy="9397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sz="3600" dirty="0" smtClean="0">
                <a:latin typeface="CordiaUPC"/>
                <a:cs typeface="CordiaUPC"/>
              </a:rPr>
              <a:t>จะแก้โจทย์ปัญหาด้วยวิธีใด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34" y="2357430"/>
            <a:ext cx="8229600" cy="20717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endParaRPr lang="th-TH" dirty="0" smtClean="0"/>
          </a:p>
          <a:p>
            <a:pPr lvl="3"/>
            <a:r>
              <a:rPr lang="th-TH" sz="3200" dirty="0" smtClean="0">
                <a:latin typeface="CordiaUPC"/>
                <a:cs typeface="CordiaUPC"/>
              </a:rPr>
              <a:t>			</a:t>
            </a:r>
            <a:r>
              <a:rPr lang="th-TH" sz="3200" b="1" dirty="0" smtClean="0">
                <a:latin typeface="CordiaUPC"/>
                <a:cs typeface="CordiaUPC"/>
              </a:rPr>
              <a:t>ใช้วิธีบวก</a:t>
            </a:r>
          </a:p>
          <a:p>
            <a:pPr lvl="3"/>
            <a:r>
              <a:rPr lang="th-TH" sz="3200" dirty="0" smtClean="0">
                <a:latin typeface="CordiaUPC"/>
                <a:cs typeface="CordiaUPC"/>
              </a:rPr>
              <a:t>นำความยาวของการทอผ้าไหมในวันอาทิตย์</a:t>
            </a:r>
          </a:p>
          <a:p>
            <a:pPr lvl="3"/>
            <a:r>
              <a:rPr lang="th-TH" sz="3200" dirty="0" smtClean="0">
                <a:latin typeface="CordiaUPC"/>
                <a:cs typeface="CordiaUPC"/>
              </a:rPr>
              <a:t>มารวมกับความยาวของการทอผ้าไหมในวันจันทร์</a:t>
            </a:r>
            <a:endParaRPr lang="en-US" sz="3200" dirty="0" smtClean="0">
              <a:latin typeface="CordiaUPC"/>
              <a:cs typeface="CordiaUPC"/>
            </a:endParaRPr>
          </a:p>
          <a:p>
            <a:pPr lvl="3"/>
            <a:endParaRPr lang="en-US" dirty="0"/>
          </a:p>
        </p:txBody>
      </p:sp>
      <p:pic>
        <p:nvPicPr>
          <p:cNvPr id="2051" name="Picture 3" descr="D:\mydoc\คลิปอาร์ทภาพแทรก\การตูนน่ารัก\Cartoon_Animation_1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00504"/>
            <a:ext cx="1571636" cy="188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07219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755576" y="836712"/>
            <a:ext cx="7632848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dirty="0">
                <a:latin typeface="CordiaUPC"/>
                <a:cs typeface="CordiaUPC"/>
              </a:rPr>
              <a:t> </a:t>
            </a:r>
            <a:r>
              <a:rPr lang="th-TH" b="1" u="sng" dirty="0">
                <a:latin typeface="CordiaUPC"/>
                <a:cs typeface="CordiaUPC"/>
              </a:rPr>
              <a:t>วิธี</a:t>
            </a:r>
            <a:r>
              <a:rPr lang="th-TH" b="1" u="sng" dirty="0" smtClean="0">
                <a:latin typeface="CordiaUPC"/>
                <a:cs typeface="CordiaUPC"/>
              </a:rPr>
              <a:t>ทำ</a:t>
            </a:r>
            <a:r>
              <a:rPr lang="en-US" b="1" u="sng" dirty="0" smtClean="0">
                <a:latin typeface="CordiaUPC"/>
                <a:cs typeface="CordiaUPC"/>
              </a:rPr>
              <a:t> </a:t>
            </a:r>
            <a:r>
              <a:rPr lang="th-TH" b="1" dirty="0" smtClean="0">
                <a:latin typeface="CordiaUPC"/>
                <a:cs typeface="CordiaUPC"/>
              </a:rPr>
              <a:t>ที่ ๑</a:t>
            </a:r>
            <a:r>
              <a:rPr lang="en-US" dirty="0">
                <a:latin typeface="CordiaUPC"/>
                <a:cs typeface="CordiaUPC"/>
              </a:rPr>
              <a:t>					</a:t>
            </a:r>
            <a:r>
              <a:rPr lang="th-TH" dirty="0">
                <a:latin typeface="CordiaUPC"/>
                <a:cs typeface="CordiaUPC"/>
              </a:rPr>
              <a:t>	</a:t>
            </a:r>
          </a:p>
          <a:p>
            <a:pPr lvl="2"/>
            <a:r>
              <a:rPr lang="th-TH" sz="2000" dirty="0"/>
              <a:t>				</a:t>
            </a:r>
            <a:r>
              <a:rPr lang="th-TH" sz="2000" dirty="0" smtClean="0"/>
              <a:t> </a:t>
            </a:r>
          </a:p>
          <a:p>
            <a:pPr lvl="2"/>
            <a:r>
              <a:rPr lang="th-TH" dirty="0" smtClean="0">
                <a:latin typeface="CordiaUPC"/>
                <a:cs typeface="CordiaUPC"/>
              </a:rPr>
              <a:t>วัน</a:t>
            </a:r>
            <a:r>
              <a:rPr lang="th-TH" dirty="0">
                <a:latin typeface="CordiaUPC"/>
                <a:cs typeface="CordiaUPC"/>
              </a:rPr>
              <a:t>อาทิตย์ป้าไก่ทอผ้าไหมได้ 	</a:t>
            </a:r>
            <a:r>
              <a:rPr lang="th-TH" dirty="0" smtClean="0">
                <a:latin typeface="CordiaUPC"/>
                <a:cs typeface="CordiaUPC"/>
              </a:rPr>
              <a:t>         ๑๓๕         เซนติเมตร</a:t>
            </a:r>
            <a:endParaRPr lang="th-TH" dirty="0">
              <a:latin typeface="CordiaUPC"/>
              <a:cs typeface="CordiaUPC"/>
            </a:endParaRPr>
          </a:p>
          <a:p>
            <a:r>
              <a:rPr lang="th-TH" dirty="0" smtClean="0">
                <a:latin typeface="CordiaUPC"/>
                <a:cs typeface="CordiaUPC"/>
              </a:rPr>
              <a:t>              วัน</a:t>
            </a:r>
            <a:r>
              <a:rPr lang="th-TH" dirty="0">
                <a:latin typeface="CordiaUPC"/>
                <a:cs typeface="CordiaUPC"/>
              </a:rPr>
              <a:t>จันทร์ทอผ้าไหมได้อีก 		</a:t>
            </a:r>
            <a:r>
              <a:rPr lang="th-TH" dirty="0" smtClean="0">
                <a:latin typeface="CordiaUPC"/>
                <a:cs typeface="CordiaUPC"/>
              </a:rPr>
              <a:t>         </a:t>
            </a:r>
            <a:r>
              <a:rPr lang="th-TH" u="sng" dirty="0" smtClean="0">
                <a:latin typeface="CordiaUPC"/>
                <a:cs typeface="CordiaUPC"/>
              </a:rPr>
              <a:t>๑๕๕</a:t>
            </a:r>
            <a:r>
              <a:rPr lang="th-TH" dirty="0" smtClean="0">
                <a:latin typeface="CordiaUPC"/>
                <a:cs typeface="CordiaUPC"/>
              </a:rPr>
              <a:t>         เซนติเมตร</a:t>
            </a:r>
            <a:endParaRPr lang="en-US" dirty="0">
              <a:latin typeface="CordiaUPC"/>
              <a:cs typeface="CordiaUPC"/>
            </a:endParaRPr>
          </a:p>
          <a:p>
            <a:r>
              <a:rPr lang="th-TH" dirty="0">
                <a:latin typeface="CordiaUPC"/>
                <a:cs typeface="CordiaUPC"/>
              </a:rPr>
              <a:t>    </a:t>
            </a:r>
            <a:r>
              <a:rPr lang="th-TH" dirty="0" smtClean="0">
                <a:latin typeface="CordiaUPC"/>
                <a:cs typeface="CordiaUPC"/>
              </a:rPr>
              <a:t>          รวม</a:t>
            </a:r>
            <a:r>
              <a:rPr lang="th-TH" dirty="0">
                <a:latin typeface="CordiaUPC"/>
                <a:cs typeface="CordiaUPC"/>
              </a:rPr>
              <a:t>สองวันป้าไก่ทอผ้าไหมได้ยาว</a:t>
            </a:r>
            <a:r>
              <a:rPr lang="en-US" dirty="0">
                <a:latin typeface="CordiaUPC"/>
                <a:cs typeface="CordiaUPC"/>
              </a:rPr>
              <a:t>	</a:t>
            </a:r>
            <a:r>
              <a:rPr lang="th-TH" dirty="0" smtClean="0">
                <a:latin typeface="CordiaUPC"/>
                <a:cs typeface="CordiaUPC"/>
              </a:rPr>
              <a:t>         </a:t>
            </a:r>
            <a:r>
              <a:rPr lang="th-TH" u="sng" dirty="0" smtClean="0">
                <a:latin typeface="CordiaUPC"/>
                <a:cs typeface="CordiaUPC"/>
              </a:rPr>
              <a:t>๒๙๐</a:t>
            </a:r>
            <a:r>
              <a:rPr lang="th-TH" dirty="0" smtClean="0">
                <a:latin typeface="CordiaUPC"/>
                <a:cs typeface="CordiaUPC"/>
              </a:rPr>
              <a:t>         เซนติเมตร</a:t>
            </a:r>
          </a:p>
          <a:p>
            <a:r>
              <a:rPr lang="en-US" dirty="0" smtClean="0">
                <a:latin typeface="CordiaUPC"/>
                <a:cs typeface="CordiaUPC"/>
              </a:rPr>
              <a:t>           </a:t>
            </a:r>
            <a:r>
              <a:rPr lang="th-TH" dirty="0" smtClean="0">
                <a:latin typeface="CordiaUPC"/>
                <a:cs typeface="CordiaUPC"/>
              </a:rPr>
              <a:t>หรือ                                  ๒  </a:t>
            </a:r>
            <a:r>
              <a:rPr lang="th-TH" dirty="0">
                <a:latin typeface="CordiaUPC"/>
                <a:cs typeface="CordiaUPC"/>
              </a:rPr>
              <a:t>เมตร  ๙๐  เซนติเมตร</a:t>
            </a:r>
          </a:p>
          <a:p>
            <a:r>
              <a:rPr lang="th-TH" dirty="0" smtClean="0"/>
              <a:t>          </a:t>
            </a:r>
            <a:endParaRPr lang="en-US" dirty="0"/>
          </a:p>
          <a:p>
            <a:r>
              <a:rPr lang="th-TH" u="dbl" dirty="0">
                <a:latin typeface="CordiaUPC"/>
                <a:cs typeface="CordiaUPC"/>
              </a:rPr>
              <a:t>ตอบ</a:t>
            </a:r>
            <a:r>
              <a:rPr lang="th-TH" dirty="0">
                <a:latin typeface="CordiaUPC"/>
                <a:cs typeface="CordiaUPC"/>
              </a:rPr>
              <a:t>  รวมสองวันป้าไก่ทอผ้าไหมได้ยาวทั้งหมด ๒ เมตร  ๙๐  เซนติเมตร</a:t>
            </a:r>
          </a:p>
        </p:txBody>
      </p:sp>
      <p:sp>
        <p:nvSpPr>
          <p:cNvPr id="5" name="บวก 4"/>
          <p:cNvSpPr/>
          <p:nvPr/>
        </p:nvSpPr>
        <p:spPr>
          <a:xfrm>
            <a:off x="6614775" y="1933964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8" name="Picture 4" descr="G:\คลิปอาร์ทภาพแทรก\การตูนน่ารัก\61-20070313103820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524" y="4365104"/>
            <a:ext cx="1550779" cy="155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4442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8965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 smtClean="0">
                <a:latin typeface="CordiaUPC"/>
                <a:cs typeface="CordiaUPC"/>
              </a:rPr>
              <a:t>         </a:t>
            </a:r>
            <a:r>
              <a:rPr lang="th-TH" b="1" u="sng" dirty="0" smtClean="0">
                <a:latin typeface="CordiaUPC"/>
                <a:cs typeface="CordiaUPC"/>
              </a:rPr>
              <a:t>วิธีทำ</a:t>
            </a:r>
            <a:r>
              <a:rPr lang="en-US" b="1" dirty="0">
                <a:latin typeface="CordiaUPC"/>
                <a:cs typeface="CordiaUPC"/>
              </a:rPr>
              <a:t> </a:t>
            </a:r>
            <a:r>
              <a:rPr lang="th-TH" b="1" dirty="0" smtClean="0">
                <a:latin typeface="CordiaUPC"/>
                <a:cs typeface="CordiaUPC"/>
              </a:rPr>
              <a:t>ที่ ๒</a:t>
            </a:r>
            <a:r>
              <a:rPr lang="en-US" sz="2800" dirty="0">
                <a:latin typeface="CordiaUPC"/>
                <a:cs typeface="CordiaUPC"/>
              </a:rPr>
              <a:t>					</a:t>
            </a:r>
            <a:r>
              <a:rPr lang="th-TH" sz="2800" dirty="0" smtClean="0">
                <a:latin typeface="CordiaUPC"/>
                <a:cs typeface="CordiaUPC"/>
              </a:rPr>
              <a:t>	</a:t>
            </a:r>
          </a:p>
          <a:p>
            <a:pPr marL="914400" lvl="2" indent="0">
              <a:buNone/>
            </a:pPr>
            <a:r>
              <a:rPr lang="th-TH" sz="2000" dirty="0" smtClean="0">
                <a:latin typeface="CordiaUPC"/>
                <a:cs typeface="CordiaUPC"/>
              </a:rPr>
              <a:t>				    </a:t>
            </a:r>
            <a:r>
              <a:rPr lang="th-TH" sz="3200" dirty="0" smtClean="0">
                <a:latin typeface="CordiaUPC"/>
                <a:cs typeface="CordiaUPC"/>
              </a:rPr>
              <a:t>เมตร             เซนติเมตร</a:t>
            </a:r>
          </a:p>
          <a:p>
            <a:pPr marL="0" indent="0">
              <a:buNone/>
            </a:pPr>
            <a:r>
              <a:rPr lang="th-TH" sz="2800" dirty="0" smtClean="0">
                <a:latin typeface="CordiaUPC"/>
                <a:cs typeface="CordiaUPC"/>
              </a:rPr>
              <a:t>    </a:t>
            </a:r>
            <a:r>
              <a:rPr lang="th-TH" dirty="0" smtClean="0">
                <a:latin typeface="CordiaUPC"/>
                <a:cs typeface="CordiaUPC"/>
              </a:rPr>
              <a:t>วัน</a:t>
            </a:r>
            <a:r>
              <a:rPr lang="th-TH" dirty="0">
                <a:latin typeface="CordiaUPC"/>
                <a:cs typeface="CordiaUPC"/>
              </a:rPr>
              <a:t>อาทิตย์ป้าไก่ทอผ้าไหมได้ 		  </a:t>
            </a:r>
            <a:r>
              <a:rPr lang="th-TH" dirty="0" smtClean="0">
                <a:latin typeface="CordiaUPC"/>
                <a:cs typeface="CordiaUPC"/>
              </a:rPr>
              <a:t>    ๑                    ๓๕ </a:t>
            </a: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วันจันทร์ทอผ้าไหมได้อีก 		      </a:t>
            </a:r>
            <a:r>
              <a:rPr lang="th-TH" u="sng" dirty="0" smtClean="0">
                <a:latin typeface="CordiaUPC"/>
                <a:cs typeface="CordiaUPC"/>
              </a:rPr>
              <a:t>๑ 		    ๕๕ </a:t>
            </a:r>
            <a:endParaRPr lang="en-US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dirty="0" smtClean="0">
                <a:latin typeface="CordiaUPC"/>
                <a:cs typeface="CordiaUPC"/>
              </a:rPr>
              <a:t>    รวมสองวันป้าไก่ทอผ้าไหมได้ยาว</a:t>
            </a:r>
            <a:r>
              <a:rPr lang="en-US" dirty="0" smtClean="0">
                <a:latin typeface="CordiaUPC"/>
                <a:cs typeface="CordiaUPC"/>
              </a:rPr>
              <a:t>	   </a:t>
            </a:r>
            <a:r>
              <a:rPr lang="th-TH" dirty="0" smtClean="0">
                <a:latin typeface="CordiaUPC"/>
                <a:cs typeface="CordiaUPC"/>
              </a:rPr>
              <a:t>   </a:t>
            </a:r>
            <a:r>
              <a:rPr lang="th-TH" u="dbl" dirty="0" smtClean="0">
                <a:latin typeface="CordiaUPC"/>
                <a:cs typeface="CordiaUPC"/>
              </a:rPr>
              <a:t>๒</a:t>
            </a:r>
            <a:r>
              <a:rPr lang="en-US" u="dbl" dirty="0" smtClean="0">
                <a:latin typeface="CordiaUPC"/>
                <a:cs typeface="CordiaUPC"/>
              </a:rPr>
              <a:t>           	    </a:t>
            </a:r>
            <a:r>
              <a:rPr lang="th-TH" u="dbl" dirty="0" smtClean="0">
                <a:latin typeface="CordiaUPC"/>
                <a:cs typeface="CordiaUPC"/>
              </a:rPr>
              <a:t>๙๐</a:t>
            </a:r>
            <a:endParaRPr lang="en-US" u="dbl" dirty="0" smtClean="0">
              <a:latin typeface="CordiaUPC"/>
              <a:cs typeface="CordiaUPC"/>
            </a:endParaRPr>
          </a:p>
          <a:p>
            <a:pPr marL="0" indent="0">
              <a:buNone/>
            </a:pPr>
            <a:r>
              <a:rPr lang="th-TH" u="dbl" dirty="0" smtClean="0">
                <a:latin typeface="CordiaUPC"/>
                <a:cs typeface="CordiaUPC"/>
              </a:rPr>
              <a:t>ตอบ</a:t>
            </a:r>
            <a:r>
              <a:rPr lang="th-TH" dirty="0" smtClean="0">
                <a:latin typeface="CordiaUPC"/>
                <a:cs typeface="CordiaUPC"/>
              </a:rPr>
              <a:t>  </a:t>
            </a:r>
            <a:r>
              <a:rPr lang="th-TH" dirty="0">
                <a:latin typeface="CordiaUPC"/>
                <a:cs typeface="CordiaUPC"/>
              </a:rPr>
              <a:t>รวมสองวันป้าไก่ทอผ้าไหมได้ยาว</a:t>
            </a:r>
            <a:r>
              <a:rPr lang="th-TH" dirty="0" smtClean="0">
                <a:latin typeface="CordiaUPC"/>
                <a:cs typeface="CordiaUPC"/>
              </a:rPr>
              <a:t>ทั้งหมด ๒ </a:t>
            </a:r>
            <a:r>
              <a:rPr lang="th-TH" dirty="0">
                <a:latin typeface="CordiaUPC"/>
                <a:cs typeface="CordiaUPC"/>
              </a:rPr>
              <a:t>เมตร  ๙๐  เซนติเมตร</a:t>
            </a:r>
            <a:endParaRPr lang="en-US" dirty="0">
              <a:latin typeface="CordiaUPC"/>
              <a:cs typeface="CordiaUPC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Plus 3"/>
          <p:cNvSpPr/>
          <p:nvPr/>
        </p:nvSpPr>
        <p:spPr>
          <a:xfrm>
            <a:off x="7668344" y="2348880"/>
            <a:ext cx="216024" cy="216024"/>
          </a:xfrm>
          <a:prstGeom prst="mathPlu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G:\คลิปอาร์ทภาพแทรก\การตูนน่ารัก\3-20071228094226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53136"/>
            <a:ext cx="1296144" cy="155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7785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12568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rgbClr val="1B44F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900" dirty="0" smtClean="0"/>
              <a:t>        </a:t>
            </a:r>
          </a:p>
          <a:p>
            <a:pPr marL="0" indent="0" algn="ctr">
              <a:buNone/>
            </a:pPr>
            <a:r>
              <a:rPr lang="th-TH" sz="4000" dirty="0" smtClean="0">
                <a:latin typeface="CordiaUPC"/>
                <a:cs typeface="CordiaUPC"/>
              </a:rPr>
              <a:t>ตัวอย่างโจทย์ ที่ ๒</a:t>
            </a:r>
          </a:p>
          <a:p>
            <a:pPr marL="0" indent="0" algn="ctr">
              <a:buNone/>
            </a:pPr>
            <a:endParaRPr lang="th-TH" sz="1000" dirty="0" smtClean="0"/>
          </a:p>
          <a:p>
            <a:pPr marL="0" indent="0" algn="ctr">
              <a:buNone/>
            </a:pPr>
            <a:r>
              <a:rPr lang="th-TH" sz="4000" dirty="0" smtClean="0">
                <a:latin typeface="CordiaUPC"/>
                <a:cs typeface="CordiaUPC"/>
              </a:rPr>
              <a:t>น้อง</a:t>
            </a:r>
            <a:r>
              <a:rPr lang="th-TH" sz="4000" dirty="0">
                <a:latin typeface="CordiaUPC"/>
                <a:cs typeface="CordiaUPC"/>
              </a:rPr>
              <a:t>น้ำใสมีริบบิ้นสีน้ำเงินยาว  </a:t>
            </a:r>
            <a:r>
              <a:rPr lang="th-TH" sz="4000" dirty="0" smtClean="0">
                <a:latin typeface="CordiaUPC"/>
                <a:cs typeface="CordiaUPC"/>
              </a:rPr>
              <a:t>๒๒ เซนติเมตร ๗ มิลลิเมตร</a:t>
            </a:r>
          </a:p>
          <a:p>
            <a:pPr marL="0" indent="0" algn="ctr">
              <a:buNone/>
            </a:pPr>
            <a:r>
              <a:rPr lang="th-TH" sz="4000" dirty="0" smtClean="0">
                <a:latin typeface="CordiaUPC"/>
                <a:cs typeface="CordiaUPC"/>
              </a:rPr>
              <a:t>น้อง</a:t>
            </a:r>
            <a:r>
              <a:rPr lang="th-TH" sz="4000" dirty="0">
                <a:latin typeface="CordiaUPC"/>
                <a:cs typeface="CordiaUPC"/>
              </a:rPr>
              <a:t>น้ำเย็นมีริบบิ้นสีแดงยาว </a:t>
            </a:r>
            <a:r>
              <a:rPr lang="th-TH" sz="4000" dirty="0" smtClean="0">
                <a:latin typeface="CordiaUPC"/>
                <a:cs typeface="CordiaUPC"/>
              </a:rPr>
              <a:t>๑๕ เซนติเมตร  ๖ มิลลิเมตร </a:t>
            </a:r>
          </a:p>
          <a:p>
            <a:pPr marL="0" indent="0" algn="ctr">
              <a:buNone/>
            </a:pPr>
            <a:r>
              <a:rPr lang="th-TH" sz="4000" dirty="0" smtClean="0">
                <a:latin typeface="CordiaUPC"/>
                <a:cs typeface="CordiaUPC"/>
              </a:rPr>
              <a:t>ถ้า</a:t>
            </a:r>
            <a:r>
              <a:rPr lang="th-TH" sz="4000" dirty="0">
                <a:latin typeface="CordiaUPC"/>
                <a:cs typeface="CordiaUPC"/>
              </a:rPr>
              <a:t>ทั้งสองนำริบบิ้นมาวางต่อกันจะได้ความยาวเท่าใด</a:t>
            </a:r>
            <a:endParaRPr lang="en-US" sz="4000" dirty="0">
              <a:latin typeface="CordiaUPC"/>
              <a:cs typeface="CordiaUPC"/>
            </a:endParaRPr>
          </a:p>
          <a:p>
            <a:endParaRPr lang="th-TH" dirty="0"/>
          </a:p>
        </p:txBody>
      </p:sp>
      <p:pic>
        <p:nvPicPr>
          <p:cNvPr id="2050" name="Picture 2" descr="G:\รูปแทรก\8748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919" y="5142473"/>
            <a:ext cx="44672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3779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939784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3600" dirty="0" smtClean="0">
                <a:latin typeface="CordiaUPC"/>
                <a:cs typeface="CordiaUPC"/>
              </a:rPr>
              <a:t>โจทย์กำหนดอะไรให้บ้าง</a:t>
            </a:r>
            <a:endParaRPr lang="th-TH" sz="3600" dirty="0">
              <a:latin typeface="CordiaUPC"/>
              <a:cs typeface="CordiaUPC"/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1571612"/>
            <a:ext cx="8229600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th-TH" sz="3200" b="1" dirty="0" smtClean="0">
                <a:latin typeface="CordiaUPC"/>
                <a:cs typeface="CordiaUPC"/>
              </a:rPr>
              <a:t>น้องน้ำใสมีริบบิ้นสีน้ำเงินยาว  ๒๒ เซนติเมตร ๗ มิลลิเมตร</a:t>
            </a:r>
          </a:p>
          <a:p>
            <a:pPr algn="ctr"/>
            <a:r>
              <a:rPr lang="th-TH" sz="3200" b="1" dirty="0" smtClean="0">
                <a:latin typeface="CordiaUPC"/>
                <a:cs typeface="CordiaUPC"/>
              </a:rPr>
              <a:t>น้องน้ำเย็นมีริบบิ้นสีแดงยาว ๑๕ เซนติเมตร  ๖ มิลลิเมตร</a:t>
            </a:r>
            <a:endParaRPr lang="en-US" sz="3200" b="1" dirty="0">
              <a:latin typeface="CordiaUPC"/>
              <a:cs typeface="CordiaUPC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34" y="3429000"/>
            <a:ext cx="8229600" cy="9397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diaUPC"/>
                <a:ea typeface="+mn-ea"/>
                <a:cs typeface="CordiaUPC"/>
              </a:rPr>
              <a:t>โจทย์ถามอะไร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rdiaUPC"/>
              <a:ea typeface="+mn-ea"/>
              <a:cs typeface="CordiaUPC"/>
            </a:endParaRP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428596" y="4643446"/>
            <a:ext cx="8229600" cy="12858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3"/>
            <a:r>
              <a:rPr lang="th-TH" sz="3200" b="1" dirty="0" smtClean="0">
                <a:latin typeface="CordiaUPC"/>
                <a:cs typeface="CordiaUPC"/>
              </a:rPr>
              <a:t>ถ้าทั้งสองนำริบบิ้นมาวางต่อกันจะได้ความยาวเท่าใด</a:t>
            </a:r>
            <a:endParaRPr lang="en-US" b="1" dirty="0">
              <a:latin typeface="CordiaUPC"/>
              <a:cs typeface="CordiaUPC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645</Words>
  <Application>Microsoft Macintosh PowerPoint</Application>
  <PresentationFormat>On-screen Show (4:3)</PresentationFormat>
  <Paragraphs>160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ขั้นตอนการแก้โจทย์ปัญหาต้องทำอย่างไรบ้าง </vt:lpstr>
      <vt:lpstr>PowerPoint Presentation</vt:lpstr>
      <vt:lpstr>ตัวอย่างโจทย์ ที่ ๑  วันอาทิตย์ป้าไก่ทอผ้าไหมได้ ๑ เมตร ๓๕ เซนติเมตร  วันจันทร์ทอผ้าไหมได้อีก ๑  เมตร ๕๕ เซนติเมตร  รวมสองวันป้าไก่ทอผ้าไหมได้ยาวทั้งหมดเท่าไร </vt:lpstr>
      <vt:lpstr>โจทย์กำหนดอะไรให้บ้าง</vt:lpstr>
      <vt:lpstr>PowerPoint Presentation</vt:lpstr>
      <vt:lpstr>PowerPoint Presentation</vt:lpstr>
      <vt:lpstr>PowerPoint Presentation</vt:lpstr>
      <vt:lpstr>PowerPoint Presentation</vt:lpstr>
      <vt:lpstr>โจทย์กำหนดอะไรให้บ้าง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ขั้นตอนการแก้โจทย์ปัญหาว่าต้องทำอย่างไรบ้าง</dc:title>
  <dc:creator>pitula-P5</dc:creator>
  <cp:lastModifiedBy>LOokgade</cp:lastModifiedBy>
  <cp:revision>77</cp:revision>
  <dcterms:created xsi:type="dcterms:W3CDTF">2015-07-09T05:16:52Z</dcterms:created>
  <dcterms:modified xsi:type="dcterms:W3CDTF">2015-07-12T05:11:42Z</dcterms:modified>
</cp:coreProperties>
</file>