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9" r:id="rId7"/>
    <p:sldId id="271" r:id="rId8"/>
    <p:sldId id="272" r:id="rId9"/>
    <p:sldId id="273" r:id="rId10"/>
    <p:sldId id="274" r:id="rId11"/>
    <p:sldId id="288" r:id="rId12"/>
    <p:sldId id="280" r:id="rId13"/>
    <p:sldId id="275" r:id="rId14"/>
    <p:sldId id="281" r:id="rId15"/>
    <p:sldId id="282" r:id="rId16"/>
    <p:sldId id="283" r:id="rId17"/>
    <p:sldId id="284" r:id="rId18"/>
    <p:sldId id="285" r:id="rId19"/>
    <p:sldId id="276" r:id="rId20"/>
    <p:sldId id="286" r:id="rId21"/>
    <p:sldId id="277" r:id="rId22"/>
    <p:sldId id="287" r:id="rId23"/>
    <p:sldId id="278" r:id="rId2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CC9900"/>
    <a:srgbClr val="FFFFCC"/>
    <a:srgbClr val="008000"/>
    <a:srgbClr val="FFCCFF"/>
    <a:srgbClr val="26B06E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176" y="-4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A58A-80A4-430F-A4FD-58C0AE2D807F}" type="datetimeFigureOut">
              <a:rPr lang="th-TH" smtClean="0"/>
              <a:pPr/>
              <a:t>7/12/15 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3975-4F82-44A5-B382-2C4060B4654B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00720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A58A-80A4-430F-A4FD-58C0AE2D807F}" type="datetimeFigureOut">
              <a:rPr lang="th-TH" smtClean="0"/>
              <a:pPr/>
              <a:t>7/12/15 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3975-4F82-44A5-B382-2C4060B4654B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3931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A58A-80A4-430F-A4FD-58C0AE2D807F}" type="datetimeFigureOut">
              <a:rPr lang="th-TH" smtClean="0"/>
              <a:pPr/>
              <a:t>7/12/15 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3975-4F82-44A5-B382-2C4060B4654B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616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A58A-80A4-430F-A4FD-58C0AE2D807F}" type="datetimeFigureOut">
              <a:rPr lang="th-TH" smtClean="0"/>
              <a:pPr/>
              <a:t>7/12/15 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3975-4F82-44A5-B382-2C4060B4654B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5146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A58A-80A4-430F-A4FD-58C0AE2D807F}" type="datetimeFigureOut">
              <a:rPr lang="th-TH" smtClean="0"/>
              <a:pPr/>
              <a:t>7/12/15 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3975-4F82-44A5-B382-2C4060B4654B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47350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A58A-80A4-430F-A4FD-58C0AE2D807F}" type="datetimeFigureOut">
              <a:rPr lang="th-TH" smtClean="0"/>
              <a:pPr/>
              <a:t>7/12/15 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3975-4F82-44A5-B382-2C4060B4654B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46967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A58A-80A4-430F-A4FD-58C0AE2D807F}" type="datetimeFigureOut">
              <a:rPr lang="th-TH" smtClean="0"/>
              <a:pPr/>
              <a:t>7/12/15 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3975-4F82-44A5-B382-2C4060B4654B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02150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A58A-80A4-430F-A4FD-58C0AE2D807F}" type="datetimeFigureOut">
              <a:rPr lang="th-TH" smtClean="0"/>
              <a:pPr/>
              <a:t>7/12/15 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3975-4F82-44A5-B382-2C4060B4654B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00092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A58A-80A4-430F-A4FD-58C0AE2D807F}" type="datetimeFigureOut">
              <a:rPr lang="th-TH" smtClean="0"/>
              <a:pPr/>
              <a:t>7/12/15 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3975-4F82-44A5-B382-2C4060B4654B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84880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A58A-80A4-430F-A4FD-58C0AE2D807F}" type="datetimeFigureOut">
              <a:rPr lang="th-TH" smtClean="0"/>
              <a:pPr/>
              <a:t>7/12/15 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3975-4F82-44A5-B382-2C4060B4654B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85930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A58A-80A4-430F-A4FD-58C0AE2D807F}" type="datetimeFigureOut">
              <a:rPr lang="th-TH" smtClean="0"/>
              <a:pPr/>
              <a:t>7/12/15 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3975-4F82-44A5-B382-2C4060B4654B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19811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EA58A-80A4-430F-A4FD-58C0AE2D807F}" type="datetimeFigureOut">
              <a:rPr lang="th-TH" smtClean="0"/>
              <a:pPr/>
              <a:t>7/12/15 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F3975-4F82-44A5-B382-2C4060B4654B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0067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gi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gi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gi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214414" y="2500306"/>
            <a:ext cx="7000924" cy="3429024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h-TH" dirty="0" smtClean="0">
                <a:solidFill>
                  <a:schemeClr val="tx1"/>
                </a:solidFill>
              </a:rPr>
              <a:t>	</a:t>
            </a:r>
          </a:p>
          <a:p>
            <a:pPr algn="l"/>
            <a:r>
              <a:rPr lang="th-TH" dirty="0" smtClean="0">
                <a:solidFill>
                  <a:schemeClr val="tx1"/>
                </a:solidFill>
                <a:latin typeface="CordiaUPC"/>
                <a:cs typeface="CordiaUPC"/>
              </a:rPr>
              <a:t>	</a:t>
            </a:r>
            <a:r>
              <a:rPr lang="th-TH" b="1" dirty="0" smtClean="0">
                <a:solidFill>
                  <a:schemeClr val="tx1"/>
                </a:solidFill>
                <a:latin typeface="CordiaUPC"/>
                <a:cs typeface="CordiaUPC"/>
              </a:rPr>
              <a:t>๑. โจทย์กำหนดอะไรให้</a:t>
            </a:r>
            <a:endParaRPr lang="en-US" b="1" dirty="0" smtClean="0">
              <a:solidFill>
                <a:schemeClr val="tx1"/>
              </a:solidFill>
              <a:latin typeface="CordiaUPC"/>
              <a:cs typeface="CordiaUPC"/>
            </a:endParaRPr>
          </a:p>
          <a:p>
            <a:pPr algn="l"/>
            <a:r>
              <a:rPr lang="th-TH" b="1" dirty="0" smtClean="0">
                <a:solidFill>
                  <a:schemeClr val="tx1"/>
                </a:solidFill>
                <a:latin typeface="CordiaUPC"/>
                <a:cs typeface="CordiaUPC"/>
              </a:rPr>
              <a:t>	๒. โจทย์ถามอะไร</a:t>
            </a:r>
            <a:endParaRPr lang="en-US" b="1" dirty="0" smtClean="0">
              <a:solidFill>
                <a:schemeClr val="tx1"/>
              </a:solidFill>
              <a:latin typeface="CordiaUPC"/>
              <a:cs typeface="CordiaUPC"/>
            </a:endParaRPr>
          </a:p>
          <a:p>
            <a:pPr algn="l"/>
            <a:r>
              <a:rPr lang="th-TH" b="1" dirty="0" smtClean="0">
                <a:solidFill>
                  <a:schemeClr val="tx1"/>
                </a:solidFill>
                <a:latin typeface="CordiaUPC"/>
                <a:cs typeface="CordiaUPC"/>
              </a:rPr>
              <a:t>	๓. จะแก้โจทย์ปัญหาด้วยวิธีใด</a:t>
            </a:r>
            <a:endParaRPr lang="en-US" b="1" dirty="0" smtClean="0">
              <a:solidFill>
                <a:schemeClr val="tx1"/>
              </a:solidFill>
              <a:latin typeface="CordiaUPC"/>
              <a:cs typeface="CordiaUPC"/>
            </a:endParaRPr>
          </a:p>
          <a:p>
            <a:pPr algn="l"/>
            <a:r>
              <a:rPr lang="th-TH" b="1" dirty="0" smtClean="0">
                <a:solidFill>
                  <a:schemeClr val="tx1"/>
                </a:solidFill>
                <a:latin typeface="CordiaUPC"/>
                <a:cs typeface="CordiaUPC"/>
              </a:rPr>
              <a:t>	๔. แสดงวิธีหาคำตอบ</a:t>
            </a:r>
            <a:endParaRPr lang="en-US" b="1" dirty="0" smtClean="0">
              <a:solidFill>
                <a:schemeClr val="tx1"/>
              </a:solidFill>
              <a:latin typeface="CordiaUPC"/>
              <a:cs typeface="CordiaUPC"/>
            </a:endParaRPr>
          </a:p>
          <a:p>
            <a:endParaRPr lang="th-TH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55576" y="476672"/>
            <a:ext cx="7776864" cy="136815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b="1" dirty="0" smtClean="0">
                <a:latin typeface="CordiaUPC"/>
                <a:cs typeface="CordiaUPC"/>
              </a:rPr>
              <a:t>ขั้นตอนการแก้โจทย์ปัญหา ต้องทำอย่างไรบ้าง </a:t>
            </a:r>
            <a:endParaRPr lang="en-US" b="1" dirty="0">
              <a:latin typeface="CordiaUPC"/>
              <a:cs typeface="CordiaUPC"/>
            </a:endParaRPr>
          </a:p>
        </p:txBody>
      </p:sp>
      <p:pic>
        <p:nvPicPr>
          <p:cNvPr id="1026" name="Picture 2" descr="G:\คลิปอาร์ทภาพแทรก\น้องหนึ่ง\wv9b,0ih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320" y="4197171"/>
            <a:ext cx="2106018" cy="1699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7523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/>
          <p:cNvSpPr txBox="1">
            <a:spLocks/>
          </p:cNvSpPr>
          <p:nvPr/>
        </p:nvSpPr>
        <p:spPr>
          <a:xfrm>
            <a:off x="500034" y="928670"/>
            <a:ext cx="8229600" cy="939784"/>
          </a:xfrm>
          <a:prstGeom prst="rect">
            <a:avLst/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th-TH" sz="3600" b="1" dirty="0" smtClean="0">
                <a:latin typeface="CordiaUPC"/>
                <a:cs typeface="CordiaUPC"/>
              </a:rPr>
              <a:t>จะแก้โจทย์ปัญหาด้วยวิธีใด</a:t>
            </a:r>
            <a:endParaRPr kumimoji="0" lang="th-TH" sz="3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ordiaUPC"/>
              <a:cs typeface="CordiaUPC"/>
            </a:endParaRPr>
          </a:p>
        </p:txBody>
      </p:sp>
    </p:spTree>
    <p:extLst>
      <p:ext uri="{BB962C8B-B14F-4D97-AF65-F5344CB8AC3E}">
        <p14:creationId xmlns:p14="http://schemas.microsoft.com/office/powerpoint/2010/main" val="1278982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/>
          <p:cNvSpPr txBox="1">
            <a:spLocks/>
          </p:cNvSpPr>
          <p:nvPr/>
        </p:nvSpPr>
        <p:spPr>
          <a:xfrm>
            <a:off x="500034" y="928670"/>
            <a:ext cx="8229600" cy="939784"/>
          </a:xfrm>
          <a:prstGeom prst="rect">
            <a:avLst/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th-TH" sz="3600" b="1" dirty="0" smtClean="0">
                <a:latin typeface="CordiaUPC"/>
                <a:cs typeface="CordiaUPC"/>
              </a:rPr>
              <a:t>จะแก้โจทย์ปัญหาด้วยวิธีใด</a:t>
            </a:r>
            <a:endParaRPr kumimoji="0" lang="th-TH" sz="3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ordiaUPC"/>
              <a:cs typeface="CordiaUPC"/>
            </a:endParaRPr>
          </a:p>
        </p:txBody>
      </p:sp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500034" y="2357430"/>
            <a:ext cx="8229600" cy="164763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3"/>
            <a:endParaRPr lang="th-TH" dirty="0" smtClean="0"/>
          </a:p>
          <a:p>
            <a:pPr algn="ctr"/>
            <a:r>
              <a:rPr lang="th-TH" sz="3200" b="1" dirty="0" smtClean="0">
                <a:latin typeface="CordiaUPC"/>
                <a:cs typeface="CordiaUPC"/>
              </a:rPr>
              <a:t>ใช้วิธีลบ</a:t>
            </a:r>
          </a:p>
          <a:p>
            <a:pPr algn="ctr"/>
            <a:r>
              <a:rPr lang="th-TH" sz="3200" b="1" dirty="0" smtClean="0">
                <a:latin typeface="CordiaUPC"/>
                <a:cs typeface="CordiaUPC"/>
              </a:rPr>
              <a:t>นำความสูงของน้องนิดมาลบกับความสูงของน้องเนย</a:t>
            </a:r>
          </a:p>
          <a:p>
            <a:pPr lvl="3"/>
            <a:endParaRPr lang="en-US" sz="3200" dirty="0" smtClean="0">
              <a:cs typeface="+mj-cs"/>
            </a:endParaRPr>
          </a:p>
          <a:p>
            <a:pPr lvl="3"/>
            <a:endParaRPr lang="en-US" dirty="0"/>
          </a:p>
        </p:txBody>
      </p:sp>
      <p:pic>
        <p:nvPicPr>
          <p:cNvPr id="5122" name="Picture 2" descr="G:\รูปแทรก\130025171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050" y="4348487"/>
            <a:ext cx="3585567" cy="1379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45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908721"/>
            <a:ext cx="7931224" cy="410445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th-TH" u="dbl" dirty="0">
                <a:latin typeface="CordiaUPC"/>
                <a:cs typeface="CordiaUPC"/>
              </a:rPr>
              <a:t>วิธีทำ</a:t>
            </a:r>
            <a:r>
              <a:rPr lang="th-TH" dirty="0">
                <a:latin typeface="CordiaUPC"/>
                <a:cs typeface="CordiaUPC"/>
              </a:rPr>
              <a:t> </a:t>
            </a:r>
            <a:r>
              <a:rPr lang="en-US" dirty="0">
                <a:latin typeface="CordiaUPC"/>
                <a:cs typeface="CordiaUPC"/>
              </a:rPr>
              <a:t>	</a:t>
            </a:r>
            <a:r>
              <a:rPr lang="th-TH" dirty="0">
                <a:latin typeface="CordiaUPC"/>
                <a:cs typeface="CordiaUPC"/>
              </a:rPr>
              <a:t>ที่ ๑</a:t>
            </a:r>
            <a:r>
              <a:rPr lang="en-US" dirty="0">
                <a:latin typeface="CordiaUPC"/>
                <a:cs typeface="CordiaUPC"/>
              </a:rPr>
              <a:t>				</a:t>
            </a:r>
            <a:r>
              <a:rPr lang="th-TH" dirty="0">
                <a:latin typeface="CordiaUPC"/>
                <a:cs typeface="CordiaUPC"/>
              </a:rPr>
              <a:t>	</a:t>
            </a:r>
            <a:endParaRPr lang="en-US" dirty="0">
              <a:latin typeface="CordiaUPC"/>
              <a:cs typeface="CordiaUPC"/>
            </a:endParaRPr>
          </a:p>
          <a:p>
            <a:pPr marL="0" indent="0">
              <a:buNone/>
            </a:pPr>
            <a:endParaRPr lang="th-TH" sz="1000" dirty="0" smtClean="0">
              <a:latin typeface="CordiaUPC"/>
              <a:cs typeface="CordiaUPC"/>
            </a:endParaRPr>
          </a:p>
          <a:p>
            <a:pPr marL="0" indent="0">
              <a:buNone/>
            </a:pPr>
            <a:r>
              <a:rPr lang="th-TH" dirty="0">
                <a:latin typeface="CordiaUPC"/>
                <a:cs typeface="CordiaUPC"/>
              </a:rPr>
              <a:t> </a:t>
            </a:r>
            <a:r>
              <a:rPr lang="th-TH" dirty="0" smtClean="0">
                <a:latin typeface="CordiaUPC"/>
                <a:cs typeface="CordiaUPC"/>
              </a:rPr>
              <a:t>         น้อง</a:t>
            </a:r>
            <a:r>
              <a:rPr lang="th-TH" dirty="0">
                <a:latin typeface="CordiaUPC"/>
                <a:cs typeface="CordiaUPC"/>
              </a:rPr>
              <a:t>นิด</a:t>
            </a:r>
            <a:r>
              <a:rPr lang="th-TH" dirty="0" smtClean="0">
                <a:latin typeface="CordiaUPC"/>
                <a:cs typeface="CordiaUPC"/>
              </a:rPr>
              <a:t>สูง                                            ๑๔๘         เซนติเมตร</a:t>
            </a:r>
            <a:endParaRPr lang="en-US" dirty="0">
              <a:latin typeface="CordiaUPC"/>
              <a:cs typeface="CordiaUPC"/>
            </a:endParaRPr>
          </a:p>
          <a:p>
            <a:pPr marL="0" indent="0">
              <a:buNone/>
            </a:pPr>
            <a:r>
              <a:rPr lang="th-TH" dirty="0" smtClean="0">
                <a:latin typeface="CordiaUPC"/>
                <a:cs typeface="CordiaUPC"/>
              </a:rPr>
              <a:t>          </a:t>
            </a:r>
            <a:r>
              <a:rPr lang="th-TH" dirty="0">
                <a:latin typeface="CordiaUPC"/>
                <a:cs typeface="CordiaUPC"/>
              </a:rPr>
              <a:t>น้องเนยสูง  			       </a:t>
            </a:r>
            <a:r>
              <a:rPr lang="th-TH" dirty="0" smtClean="0">
                <a:latin typeface="CordiaUPC"/>
                <a:cs typeface="CordiaUPC"/>
              </a:rPr>
              <a:t> </a:t>
            </a:r>
            <a:r>
              <a:rPr lang="th-TH" u="sng" dirty="0" smtClean="0">
                <a:latin typeface="CordiaUPC"/>
                <a:cs typeface="CordiaUPC"/>
              </a:rPr>
              <a:t>๑๓๕</a:t>
            </a:r>
            <a:r>
              <a:rPr lang="th-TH" dirty="0" smtClean="0">
                <a:latin typeface="CordiaUPC"/>
                <a:cs typeface="CordiaUPC"/>
              </a:rPr>
              <a:t>         เซนติเมตร</a:t>
            </a:r>
            <a:endParaRPr lang="en-US" dirty="0">
              <a:latin typeface="CordiaUPC"/>
              <a:cs typeface="CordiaUPC"/>
            </a:endParaRPr>
          </a:p>
          <a:p>
            <a:pPr marL="0" indent="0">
              <a:buNone/>
            </a:pPr>
            <a:r>
              <a:rPr lang="th-TH" dirty="0">
                <a:latin typeface="CordiaUPC"/>
                <a:cs typeface="CordiaUPC"/>
              </a:rPr>
              <a:t>          น้องเนยมีความสูงต่างจากน้องนิด	        </a:t>
            </a:r>
            <a:r>
              <a:rPr lang="th-TH" dirty="0" smtClean="0">
                <a:latin typeface="CordiaUPC"/>
                <a:cs typeface="CordiaUPC"/>
              </a:rPr>
              <a:t>  </a:t>
            </a:r>
            <a:r>
              <a:rPr lang="th-TH" u="sng" dirty="0" smtClean="0">
                <a:latin typeface="CordiaUPC"/>
                <a:cs typeface="CordiaUPC"/>
              </a:rPr>
              <a:t>๑๓</a:t>
            </a:r>
            <a:r>
              <a:rPr lang="th-TH" dirty="0" smtClean="0">
                <a:latin typeface="CordiaUPC"/>
                <a:cs typeface="CordiaUPC"/>
              </a:rPr>
              <a:t>          เซนติเมตร</a:t>
            </a:r>
            <a:endParaRPr lang="th-TH" dirty="0">
              <a:latin typeface="CordiaUPC"/>
              <a:cs typeface="CordiaUPC"/>
            </a:endParaRPr>
          </a:p>
          <a:p>
            <a:pPr marL="0" indent="0">
              <a:buNone/>
            </a:pPr>
            <a:endParaRPr lang="th-TH" u="dbl" dirty="0">
              <a:latin typeface="CordiaUPC"/>
              <a:cs typeface="CordiaUPC"/>
            </a:endParaRPr>
          </a:p>
          <a:p>
            <a:pPr marL="0" indent="0">
              <a:buNone/>
            </a:pPr>
            <a:r>
              <a:rPr lang="th-TH" u="dbl" dirty="0">
                <a:latin typeface="CordiaUPC"/>
                <a:cs typeface="CordiaUPC"/>
              </a:rPr>
              <a:t>ตอบ</a:t>
            </a:r>
            <a:r>
              <a:rPr lang="th-TH" dirty="0">
                <a:latin typeface="CordiaUPC"/>
                <a:cs typeface="CordiaUPC"/>
              </a:rPr>
              <a:t>  น้องเนยมีความสูงต่างจากน้องนิด ๑๓  เซนติเมตร</a:t>
            </a:r>
            <a:endParaRPr lang="en-US" dirty="0">
              <a:latin typeface="CordiaUPC"/>
              <a:cs typeface="CordiaUPC"/>
            </a:endParaRPr>
          </a:p>
          <a:p>
            <a:pPr marL="0" indent="0">
              <a:buNone/>
            </a:pPr>
            <a:endParaRPr lang="en-US" dirty="0"/>
          </a:p>
          <a:p>
            <a:endParaRPr lang="th-TH" dirty="0"/>
          </a:p>
        </p:txBody>
      </p:sp>
      <p:sp>
        <p:nvSpPr>
          <p:cNvPr id="4" name="ลบ 3"/>
          <p:cNvSpPr/>
          <p:nvPr/>
        </p:nvSpPr>
        <p:spPr>
          <a:xfrm>
            <a:off x="6228184" y="2204864"/>
            <a:ext cx="288032" cy="144016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3074" name="Picture 2" descr="G:\คลิปอาร์ทภาพแทรก\การตูนน่ารัก\1e196fce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254" y="4869160"/>
            <a:ext cx="1800200" cy="1276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7818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5"/>
            <a:ext cx="8229600" cy="4450246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th-TH" u="dbl" dirty="0">
                <a:latin typeface="CordiaUPC"/>
                <a:cs typeface="CordiaUPC"/>
              </a:rPr>
              <a:t>วิธีทำ</a:t>
            </a:r>
            <a:r>
              <a:rPr lang="th-TH" dirty="0">
                <a:latin typeface="CordiaUPC"/>
                <a:cs typeface="CordiaUPC"/>
              </a:rPr>
              <a:t> </a:t>
            </a:r>
            <a:r>
              <a:rPr lang="en-US" dirty="0">
                <a:latin typeface="CordiaUPC"/>
                <a:cs typeface="CordiaUPC"/>
              </a:rPr>
              <a:t>	</a:t>
            </a:r>
            <a:r>
              <a:rPr lang="th-TH" dirty="0" smtClean="0">
                <a:latin typeface="CordiaUPC"/>
                <a:cs typeface="CordiaUPC"/>
              </a:rPr>
              <a:t>ที่ </a:t>
            </a:r>
            <a:r>
              <a:rPr lang="th-TH" dirty="0">
                <a:latin typeface="CordiaUPC"/>
                <a:cs typeface="CordiaUPC"/>
              </a:rPr>
              <a:t>๒</a:t>
            </a:r>
            <a:r>
              <a:rPr lang="en-US" dirty="0">
                <a:latin typeface="CordiaUPC"/>
                <a:cs typeface="CordiaUPC"/>
              </a:rPr>
              <a:t>				</a:t>
            </a:r>
            <a:r>
              <a:rPr lang="th-TH" dirty="0">
                <a:latin typeface="CordiaUPC"/>
                <a:cs typeface="CordiaUPC"/>
              </a:rPr>
              <a:t>	</a:t>
            </a:r>
            <a:endParaRPr lang="en-US" dirty="0">
              <a:latin typeface="CordiaUPC"/>
              <a:cs typeface="CordiaUPC"/>
            </a:endParaRPr>
          </a:p>
          <a:p>
            <a:pPr marL="0" indent="0">
              <a:buNone/>
            </a:pPr>
            <a:r>
              <a:rPr lang="en-US" dirty="0">
                <a:latin typeface="CordiaUPC"/>
                <a:cs typeface="CordiaUPC"/>
              </a:rPr>
              <a:t>					</a:t>
            </a:r>
            <a:r>
              <a:rPr lang="th-TH" dirty="0" smtClean="0">
                <a:latin typeface="CordiaUPC"/>
                <a:cs typeface="CordiaUPC"/>
              </a:rPr>
              <a:t>      เมตร</a:t>
            </a:r>
            <a:r>
              <a:rPr lang="th-TH" dirty="0">
                <a:latin typeface="CordiaUPC"/>
                <a:cs typeface="CordiaUPC"/>
              </a:rPr>
              <a:t>	</a:t>
            </a:r>
            <a:r>
              <a:rPr lang="th-TH" dirty="0" smtClean="0">
                <a:latin typeface="CordiaUPC"/>
                <a:cs typeface="CordiaUPC"/>
              </a:rPr>
              <a:t>เซนติเมตร</a:t>
            </a:r>
            <a:endParaRPr lang="en-US" dirty="0">
              <a:latin typeface="CordiaUPC"/>
              <a:cs typeface="CordiaUPC"/>
            </a:endParaRPr>
          </a:p>
          <a:p>
            <a:pPr marL="0" indent="0">
              <a:buNone/>
            </a:pPr>
            <a:r>
              <a:rPr lang="th-TH" dirty="0" smtClean="0">
                <a:latin typeface="CordiaUPC"/>
                <a:cs typeface="CordiaUPC"/>
              </a:rPr>
              <a:t>          น้อง</a:t>
            </a:r>
            <a:r>
              <a:rPr lang="th-TH" dirty="0">
                <a:latin typeface="CordiaUPC"/>
                <a:cs typeface="CordiaUPC"/>
              </a:rPr>
              <a:t>นิดสูง			</a:t>
            </a:r>
            <a:r>
              <a:rPr lang="th-TH" dirty="0" smtClean="0">
                <a:latin typeface="CordiaUPC"/>
                <a:cs typeface="CordiaUPC"/>
              </a:rPr>
              <a:t>         </a:t>
            </a:r>
            <a:r>
              <a:rPr lang="th-TH" dirty="0" smtClean="0">
                <a:latin typeface="CordiaUPC"/>
                <a:cs typeface="CordiaUPC"/>
              </a:rPr>
              <a:t>๑                  </a:t>
            </a:r>
            <a:r>
              <a:rPr lang="th-TH" dirty="0">
                <a:latin typeface="CordiaUPC"/>
                <a:cs typeface="CordiaUPC"/>
              </a:rPr>
              <a:t>๔๘ </a:t>
            </a:r>
            <a:endParaRPr lang="th-TH" dirty="0" smtClean="0">
              <a:latin typeface="CordiaUPC"/>
              <a:cs typeface="CordiaUPC"/>
            </a:endParaRPr>
          </a:p>
          <a:p>
            <a:pPr marL="0" indent="0">
              <a:buNone/>
            </a:pPr>
            <a:r>
              <a:rPr lang="th-TH" dirty="0">
                <a:latin typeface="CordiaUPC"/>
                <a:cs typeface="CordiaUPC"/>
              </a:rPr>
              <a:t> </a:t>
            </a:r>
            <a:r>
              <a:rPr lang="th-TH" dirty="0" smtClean="0">
                <a:latin typeface="CordiaUPC"/>
                <a:cs typeface="CordiaUPC"/>
              </a:rPr>
              <a:t>         น้อง</a:t>
            </a:r>
            <a:r>
              <a:rPr lang="th-TH" dirty="0">
                <a:latin typeface="CordiaUPC"/>
                <a:cs typeface="CordiaUPC"/>
              </a:rPr>
              <a:t>เนยสูง  			</a:t>
            </a:r>
            <a:r>
              <a:rPr lang="th-TH" dirty="0" smtClean="0">
                <a:latin typeface="CordiaUPC"/>
                <a:cs typeface="CordiaUPC"/>
              </a:rPr>
              <a:t>         </a:t>
            </a:r>
            <a:r>
              <a:rPr lang="th-TH" u="sng" dirty="0">
                <a:latin typeface="CordiaUPC"/>
                <a:cs typeface="CordiaUPC"/>
              </a:rPr>
              <a:t>๑ </a:t>
            </a:r>
            <a:r>
              <a:rPr lang="th-TH" u="sng" dirty="0" smtClean="0">
                <a:latin typeface="CordiaUPC"/>
                <a:cs typeface="CordiaUPC"/>
              </a:rPr>
              <a:t>                 ๓๕ </a:t>
            </a:r>
            <a:endParaRPr lang="en-US" dirty="0">
              <a:latin typeface="CordiaUPC"/>
              <a:cs typeface="CordiaUPC"/>
            </a:endParaRPr>
          </a:p>
          <a:p>
            <a:pPr marL="0" indent="0">
              <a:buNone/>
            </a:pPr>
            <a:r>
              <a:rPr lang="th-TH" dirty="0" smtClean="0">
                <a:latin typeface="CordiaUPC"/>
                <a:cs typeface="CordiaUPC"/>
              </a:rPr>
              <a:t>          น้อง</a:t>
            </a:r>
            <a:r>
              <a:rPr lang="th-TH" dirty="0">
                <a:latin typeface="CordiaUPC"/>
                <a:cs typeface="CordiaUPC"/>
              </a:rPr>
              <a:t>เนยมีความสูงต่างจากน้องนิด	</a:t>
            </a:r>
            <a:r>
              <a:rPr lang="th-TH" dirty="0" smtClean="0">
                <a:latin typeface="CordiaUPC"/>
                <a:cs typeface="CordiaUPC"/>
              </a:rPr>
              <a:t>        </a:t>
            </a:r>
            <a:r>
              <a:rPr lang="en-US" dirty="0" smtClean="0">
                <a:latin typeface="CordiaUPC"/>
                <a:cs typeface="CordiaUPC"/>
              </a:rPr>
              <a:t> </a:t>
            </a:r>
            <a:r>
              <a:rPr lang="th-TH" u="dbl" dirty="0">
                <a:latin typeface="CordiaUPC"/>
                <a:cs typeface="CordiaUPC"/>
              </a:rPr>
              <a:t>๐</a:t>
            </a:r>
            <a:r>
              <a:rPr lang="en-US" u="dbl" dirty="0">
                <a:latin typeface="CordiaUPC"/>
                <a:cs typeface="CordiaUPC"/>
              </a:rPr>
              <a:t>          </a:t>
            </a:r>
            <a:r>
              <a:rPr lang="en-US" u="dbl" dirty="0" smtClean="0">
                <a:latin typeface="CordiaUPC"/>
                <a:cs typeface="CordiaUPC"/>
              </a:rPr>
              <a:t>  </a:t>
            </a:r>
            <a:r>
              <a:rPr lang="th-TH" u="dbl" dirty="0" smtClean="0">
                <a:latin typeface="CordiaUPC"/>
                <a:cs typeface="CordiaUPC"/>
              </a:rPr>
              <a:t> ๑๓</a:t>
            </a:r>
          </a:p>
          <a:p>
            <a:pPr marL="0" indent="0">
              <a:buNone/>
            </a:pPr>
            <a:endParaRPr lang="th-TH" u="dbl" dirty="0" smtClean="0">
              <a:latin typeface="CordiaUPC"/>
              <a:cs typeface="CordiaUPC"/>
            </a:endParaRPr>
          </a:p>
          <a:p>
            <a:pPr marL="0" indent="0">
              <a:buNone/>
            </a:pPr>
            <a:r>
              <a:rPr lang="th-TH" u="dbl" dirty="0">
                <a:latin typeface="CordiaUPC"/>
                <a:cs typeface="CordiaUPC"/>
              </a:rPr>
              <a:t>ตอบ</a:t>
            </a:r>
            <a:r>
              <a:rPr lang="th-TH" dirty="0">
                <a:latin typeface="CordiaUPC"/>
                <a:cs typeface="CordiaUPC"/>
              </a:rPr>
              <a:t>  น้องเนยมีความสูงต่างจากน้องนิด ๑๓  เซนติเมตร</a:t>
            </a:r>
            <a:endParaRPr lang="en-US" dirty="0">
              <a:latin typeface="CordiaUPC"/>
              <a:cs typeface="CordiaUPC"/>
            </a:endParaRPr>
          </a:p>
          <a:p>
            <a:pPr marL="0" indent="0">
              <a:buNone/>
            </a:pPr>
            <a:endParaRPr lang="en-US" dirty="0">
              <a:latin typeface="CordiaUPC"/>
              <a:cs typeface="CordiaUPC"/>
            </a:endParaRPr>
          </a:p>
        </p:txBody>
      </p:sp>
      <p:sp>
        <p:nvSpPr>
          <p:cNvPr id="4" name="ลบ 3"/>
          <p:cNvSpPr/>
          <p:nvPr/>
        </p:nvSpPr>
        <p:spPr>
          <a:xfrm>
            <a:off x="7500958" y="2428868"/>
            <a:ext cx="428628" cy="7143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034" name="Picture 10" descr="D:\mydoc\คลิปอาร์ทภาพแทรก\การตูนน่ารัก\61-20070222092528.jp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4643446"/>
            <a:ext cx="2344465" cy="15170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36931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  <a:solidFill>
            <a:srgbClr val="26B06E"/>
          </a:solidFill>
          <a:ln w="57150">
            <a:solidFill>
              <a:srgbClr val="008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3600" b="1" dirty="0" smtClean="0">
                <a:latin typeface="CordiaUPC"/>
                <a:cs typeface="CordiaUPC"/>
              </a:rPr>
              <a:t>วิเคราะห์โจทย์</a:t>
            </a:r>
            <a:endParaRPr lang="th-TH" sz="3600" b="1" dirty="0">
              <a:latin typeface="CordiaUPC"/>
              <a:cs typeface="CordiaUPC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2857520"/>
          </a:xfrm>
          <a:solidFill>
            <a:schemeClr val="accent3">
              <a:lumMod val="20000"/>
              <a:lumOff val="80000"/>
            </a:schemeClr>
          </a:solidFill>
          <a:ln w="57150">
            <a:solidFill>
              <a:srgbClr val="008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endParaRPr lang="th-TH" dirty="0" smtClean="0"/>
          </a:p>
          <a:p>
            <a:pPr algn="ctr">
              <a:buNone/>
            </a:pPr>
            <a:r>
              <a:rPr lang="th-TH" b="1" dirty="0" smtClean="0">
                <a:latin typeface="CordiaUPC"/>
                <a:cs typeface="CordiaUPC"/>
              </a:rPr>
              <a:t>หนังสือมีความกว้าง 20 เซนติเมตร 8 มิลลิเมตร</a:t>
            </a:r>
          </a:p>
          <a:p>
            <a:pPr algn="ctr">
              <a:buNone/>
            </a:pPr>
            <a:r>
              <a:rPr lang="th-TH" b="1" dirty="0" smtClean="0">
                <a:latin typeface="CordiaUPC"/>
                <a:cs typeface="CordiaUPC"/>
              </a:rPr>
              <a:t>มีความยาว 25 เซนติเมตร  4 มิลลิเมตร</a:t>
            </a:r>
          </a:p>
          <a:p>
            <a:pPr algn="ctr">
              <a:buNone/>
            </a:pPr>
            <a:r>
              <a:rPr lang="th-TH" b="1" dirty="0" smtClean="0">
                <a:latin typeface="CordiaUPC"/>
                <a:cs typeface="CordiaUPC"/>
              </a:rPr>
              <a:t>หนังสือเล่มนี้มีความยาวยาวกว่าความกว้างเท่าใด</a:t>
            </a:r>
          </a:p>
          <a:p>
            <a:pPr algn="ctr">
              <a:buNone/>
            </a:pPr>
            <a:endParaRPr lang="th-TH" dirty="0" smtClean="0"/>
          </a:p>
          <a:p>
            <a:pPr algn="ctr">
              <a:buNone/>
            </a:pPr>
            <a:endParaRPr lang="th-TH" dirty="0"/>
          </a:p>
        </p:txBody>
      </p:sp>
      <p:pic>
        <p:nvPicPr>
          <p:cNvPr id="1026" name="Picture 2" descr="D:\mydoc\คลิปอาร์ทภาพแทรก\การตูนน่ารัก\3-20050227135723.jp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4429132"/>
            <a:ext cx="1571636" cy="1885963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>
    <p:split orient="vert" dir="in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4525963"/>
          </a:xfrm>
          <a:solidFill>
            <a:schemeClr val="accent3">
              <a:lumMod val="20000"/>
              <a:lumOff val="80000"/>
            </a:schemeClr>
          </a:solidFill>
          <a:ln w="57150">
            <a:solidFill>
              <a:srgbClr val="00800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th-TH" b="1" dirty="0" smtClean="0">
                <a:latin typeface="CordiaUPC"/>
                <a:cs typeface="CordiaUPC"/>
              </a:rPr>
              <a:t>วิธีทำ ที่ 1</a:t>
            </a:r>
          </a:p>
          <a:p>
            <a:pPr>
              <a:buNone/>
            </a:pPr>
            <a:r>
              <a:rPr lang="th-TH" dirty="0" smtClean="0">
                <a:latin typeface="CordiaUPC"/>
                <a:cs typeface="CordiaUPC"/>
              </a:rPr>
              <a:t>        หนังสือมีความยาว    		                254        มิลลิเมตร</a:t>
            </a:r>
          </a:p>
          <a:p>
            <a:pPr>
              <a:buNone/>
            </a:pPr>
            <a:r>
              <a:rPr lang="th-TH" dirty="0" smtClean="0">
                <a:latin typeface="CordiaUPC"/>
                <a:cs typeface="CordiaUPC"/>
              </a:rPr>
              <a:t>	    มีความกว้าง 			                </a:t>
            </a:r>
            <a:r>
              <a:rPr lang="th-TH" u="sng" dirty="0" smtClean="0">
                <a:latin typeface="CordiaUPC"/>
                <a:cs typeface="CordiaUPC"/>
              </a:rPr>
              <a:t>208</a:t>
            </a:r>
            <a:r>
              <a:rPr lang="th-TH" dirty="0" smtClean="0">
                <a:latin typeface="CordiaUPC"/>
                <a:cs typeface="CordiaUPC"/>
              </a:rPr>
              <a:t>        มิลลิเมตร</a:t>
            </a:r>
          </a:p>
          <a:p>
            <a:pPr>
              <a:buNone/>
            </a:pPr>
            <a:r>
              <a:rPr lang="th-TH" dirty="0" smtClean="0">
                <a:latin typeface="CordiaUPC"/>
                <a:cs typeface="CordiaUPC"/>
              </a:rPr>
              <a:t>        หนังสือเล่มนี้มีความยาวยาวกว่าความกว้าง        </a:t>
            </a:r>
            <a:r>
              <a:rPr lang="th-TH" u="sng" dirty="0" smtClean="0">
                <a:latin typeface="CordiaUPC"/>
                <a:cs typeface="CordiaUPC"/>
              </a:rPr>
              <a:t>46</a:t>
            </a:r>
            <a:r>
              <a:rPr lang="th-TH" dirty="0" smtClean="0">
                <a:latin typeface="CordiaUPC"/>
                <a:cs typeface="CordiaUPC"/>
              </a:rPr>
              <a:t>        </a:t>
            </a:r>
            <a:r>
              <a:rPr lang="th-TH" dirty="0" smtClean="0">
                <a:latin typeface="CordiaUPC"/>
                <a:cs typeface="CordiaUPC"/>
              </a:rPr>
              <a:t>มิลลิเมตร</a:t>
            </a:r>
          </a:p>
          <a:p>
            <a:pPr>
              <a:buNone/>
            </a:pPr>
            <a:r>
              <a:rPr lang="th-TH" dirty="0" smtClean="0">
                <a:latin typeface="CordiaUPC"/>
                <a:cs typeface="CordiaUPC"/>
              </a:rPr>
              <a:t>        หรือ                                                    4  เซนติเมตร  6 มิลลิเมตร</a:t>
            </a:r>
          </a:p>
          <a:p>
            <a:pPr>
              <a:buNone/>
            </a:pPr>
            <a:r>
              <a:rPr lang="th-TH" u="sng" dirty="0" smtClean="0">
                <a:latin typeface="CordiaUPC"/>
                <a:cs typeface="CordiaUPC"/>
              </a:rPr>
              <a:t> ตอบ</a:t>
            </a:r>
            <a:r>
              <a:rPr lang="th-TH" dirty="0" smtClean="0">
                <a:latin typeface="CordiaUPC"/>
                <a:cs typeface="CordiaUPC"/>
              </a:rPr>
              <a:t>  หนังสือเล่มนี้มีความยาวยาวกว่าความกว้าง </a:t>
            </a:r>
          </a:p>
          <a:p>
            <a:pPr>
              <a:buNone/>
            </a:pPr>
            <a:r>
              <a:rPr lang="th-TH" dirty="0" smtClean="0">
                <a:latin typeface="CordiaUPC"/>
                <a:cs typeface="CordiaUPC"/>
              </a:rPr>
              <a:t>           ๔ เซนติเมตร  ๖ มิลลิเมตร</a:t>
            </a:r>
          </a:p>
        </p:txBody>
      </p:sp>
      <p:cxnSp>
        <p:nvCxnSpPr>
          <p:cNvPr id="5" name="ตัวเชื่อมต่อตรง 4"/>
          <p:cNvCxnSpPr/>
          <p:nvPr/>
        </p:nvCxnSpPr>
        <p:spPr>
          <a:xfrm>
            <a:off x="6805958" y="2000240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4857784"/>
          </a:xfrm>
          <a:solidFill>
            <a:srgbClr val="FFFFCC"/>
          </a:solidFill>
          <a:ln w="5715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th-TH" b="1" dirty="0" smtClean="0">
              <a:latin typeface="CordiaUPC"/>
              <a:cs typeface="CordiaUPC"/>
            </a:endParaRPr>
          </a:p>
          <a:p>
            <a:pPr>
              <a:buNone/>
            </a:pPr>
            <a:r>
              <a:rPr lang="th-TH" dirty="0" smtClean="0">
                <a:latin typeface="CordiaUPC"/>
                <a:cs typeface="CordiaUPC"/>
              </a:rPr>
              <a:t>วิธีทำ ที่ 2                                                              </a:t>
            </a:r>
            <a:r>
              <a:rPr lang="th-TH" dirty="0" smtClean="0">
                <a:latin typeface="CordiaUPC"/>
                <a:cs typeface="CordiaUPC"/>
              </a:rPr>
              <a:t>เซนติเมตร  </a:t>
            </a:r>
            <a:r>
              <a:rPr lang="th-TH" dirty="0" smtClean="0">
                <a:latin typeface="CordiaUPC"/>
                <a:cs typeface="CordiaUPC"/>
              </a:rPr>
              <a:t>มิลลิเมตร</a:t>
            </a:r>
          </a:p>
          <a:p>
            <a:pPr>
              <a:buNone/>
            </a:pPr>
            <a:r>
              <a:rPr lang="th-TH" dirty="0" smtClean="0">
                <a:latin typeface="CordiaUPC"/>
                <a:cs typeface="CordiaUPC"/>
              </a:rPr>
              <a:t>        หนังสือมีความยาว    		                   24            14</a:t>
            </a:r>
          </a:p>
          <a:p>
            <a:pPr>
              <a:buNone/>
            </a:pPr>
            <a:r>
              <a:rPr lang="th-TH" dirty="0" smtClean="0">
                <a:latin typeface="CordiaUPC"/>
                <a:cs typeface="CordiaUPC"/>
              </a:rPr>
              <a:t>        มีความกว้าง 			                   </a:t>
            </a:r>
            <a:r>
              <a:rPr lang="th-TH" u="sng" dirty="0" smtClean="0">
                <a:latin typeface="CordiaUPC"/>
                <a:cs typeface="CordiaUPC"/>
              </a:rPr>
              <a:t>20             8</a:t>
            </a:r>
            <a:endParaRPr lang="th-TH" dirty="0" smtClean="0">
              <a:latin typeface="CordiaUPC"/>
              <a:cs typeface="CordiaUPC"/>
            </a:endParaRPr>
          </a:p>
          <a:p>
            <a:pPr>
              <a:buNone/>
            </a:pPr>
            <a:r>
              <a:rPr lang="th-TH" dirty="0" smtClean="0">
                <a:latin typeface="CordiaUPC"/>
                <a:cs typeface="CordiaUPC"/>
              </a:rPr>
              <a:t>        หนังสือเล่มนี้มีความยาวยาวกว่าความกว้าง          </a:t>
            </a:r>
            <a:r>
              <a:rPr lang="th-TH" u="sng" dirty="0" smtClean="0">
                <a:latin typeface="CordiaUPC"/>
                <a:cs typeface="CordiaUPC"/>
              </a:rPr>
              <a:t>4              </a:t>
            </a:r>
            <a:r>
              <a:rPr lang="th-TH" u="sng" dirty="0" smtClean="0">
                <a:latin typeface="CordiaUPC"/>
                <a:cs typeface="CordiaUPC"/>
              </a:rPr>
              <a:t>6</a:t>
            </a:r>
            <a:endParaRPr lang="th-TH" dirty="0" smtClean="0">
              <a:latin typeface="CordiaUPC"/>
              <a:cs typeface="CordiaUPC"/>
            </a:endParaRPr>
          </a:p>
          <a:p>
            <a:pPr>
              <a:buNone/>
            </a:pPr>
            <a:r>
              <a:rPr lang="th-TH" u="sng" dirty="0" smtClean="0">
                <a:latin typeface="CordiaUPC"/>
                <a:cs typeface="CordiaUPC"/>
              </a:rPr>
              <a:t>ตอบ</a:t>
            </a:r>
            <a:r>
              <a:rPr lang="th-TH" dirty="0" smtClean="0">
                <a:latin typeface="CordiaUPC"/>
                <a:cs typeface="CordiaUPC"/>
              </a:rPr>
              <a:t>  หนังสือเล่มนี้มีความยาวยาวกว่าความกว้าง </a:t>
            </a:r>
          </a:p>
          <a:p>
            <a:pPr>
              <a:buNone/>
            </a:pPr>
            <a:r>
              <a:rPr lang="th-TH" dirty="0" smtClean="0">
                <a:latin typeface="CordiaUPC"/>
                <a:cs typeface="CordiaUPC"/>
              </a:rPr>
              <a:t>          ๔ เซนติเมตร  ๖ มิลลิเมตร</a:t>
            </a:r>
          </a:p>
        </p:txBody>
      </p:sp>
      <p:cxnSp>
        <p:nvCxnSpPr>
          <p:cNvPr id="6" name="ตัวเชื่อมต่อตรง 5"/>
          <p:cNvCxnSpPr/>
          <p:nvPr/>
        </p:nvCxnSpPr>
        <p:spPr>
          <a:xfrm>
            <a:off x="8030094" y="2500306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 descr="D:\mydoc\คลิปอาร์ทภาพแทรก\การตูนน่ารัก\3-20050227135849.jp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4714884"/>
            <a:ext cx="1595442" cy="19145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  <a:solidFill>
            <a:srgbClr val="FFFFCC"/>
          </a:solidFill>
          <a:ln w="57150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th-TH" sz="3600" dirty="0" smtClean="0">
                <a:latin typeface="CordiaUPC"/>
                <a:cs typeface="CordiaUPC"/>
              </a:rPr>
              <a:t>วิเคราะห์โจทย์</a:t>
            </a:r>
            <a:endParaRPr lang="th-TH" sz="3600" dirty="0">
              <a:latin typeface="CordiaUPC"/>
              <a:cs typeface="CordiaUPC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28596" y="3000372"/>
            <a:ext cx="8229600" cy="2757494"/>
          </a:xfrm>
          <a:solidFill>
            <a:srgbClr val="FFFFCC"/>
          </a:solidFill>
          <a:ln w="57150">
            <a:solidFill>
              <a:srgbClr val="CC9900"/>
            </a:solidFill>
          </a:ln>
        </p:spPr>
        <p:txBody>
          <a:bodyPr>
            <a:normAutofit/>
          </a:bodyPr>
          <a:lstStyle/>
          <a:p>
            <a:endParaRPr lang="th-TH" dirty="0" smtClean="0"/>
          </a:p>
          <a:p>
            <a:pPr algn="ctr">
              <a:buNone/>
            </a:pPr>
            <a:r>
              <a:rPr lang="th-TH" dirty="0" smtClean="0">
                <a:latin typeface="CordiaUPC"/>
                <a:cs typeface="CordiaUPC"/>
              </a:rPr>
              <a:t>เชือกสีเขียวยาว  63 เซนติเมตร  8 มิลลิเมตร</a:t>
            </a:r>
          </a:p>
          <a:p>
            <a:pPr algn="ctr">
              <a:buNone/>
            </a:pPr>
            <a:r>
              <a:rPr lang="th-TH" dirty="0" smtClean="0">
                <a:latin typeface="CordiaUPC"/>
                <a:cs typeface="CordiaUPC"/>
              </a:rPr>
              <a:t>เชือกสีชมพูสั้นกว่าเชือกสีเขียว  5 เซนติเมตร  5 มิลลิเมตร</a:t>
            </a:r>
          </a:p>
          <a:p>
            <a:pPr algn="ctr">
              <a:buNone/>
            </a:pPr>
            <a:r>
              <a:rPr lang="th-TH" dirty="0" smtClean="0">
                <a:latin typeface="CordiaUPC"/>
                <a:cs typeface="CordiaUPC"/>
              </a:rPr>
              <a:t>เชือกสีชมพูยาวเท่าใด</a:t>
            </a:r>
          </a:p>
        </p:txBody>
      </p:sp>
      <p:pic>
        <p:nvPicPr>
          <p:cNvPr id="3074" name="Picture 2" descr="D:\mydoc\คลิปอาร์ทภาพแทรก\การตูนน่ารัก\3-20050227135911.jp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1857364"/>
            <a:ext cx="1209675" cy="1190625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857224" y="642918"/>
            <a:ext cx="7500990" cy="38472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endParaRPr lang="th-TH" sz="2400" dirty="0" smtClean="0"/>
          </a:p>
          <a:p>
            <a:pPr>
              <a:buNone/>
            </a:pPr>
            <a:r>
              <a:rPr lang="th-TH" sz="3200" dirty="0" smtClean="0">
                <a:latin typeface="CordiaUPC"/>
                <a:cs typeface="CordiaUPC"/>
              </a:rPr>
              <a:t>วิธีทำ ที่ 2                                            เซนติเมตร  มิลลิเมตร</a:t>
            </a:r>
          </a:p>
          <a:p>
            <a:pPr>
              <a:buNone/>
            </a:pPr>
            <a:r>
              <a:rPr lang="th-TH" sz="3200" dirty="0" smtClean="0">
                <a:latin typeface="CordiaUPC"/>
                <a:cs typeface="CordiaUPC"/>
              </a:rPr>
              <a:t>       เชือกสีเขียวยาว                                   63             8</a:t>
            </a:r>
          </a:p>
          <a:p>
            <a:pPr>
              <a:buNone/>
            </a:pPr>
            <a:r>
              <a:rPr lang="th-TH" sz="3200" dirty="0" smtClean="0">
                <a:latin typeface="CordiaUPC"/>
                <a:cs typeface="CordiaUPC"/>
              </a:rPr>
              <a:t>       เชือกสีชมพูสั้นกว่าเชือกสีเขียว                </a:t>
            </a:r>
            <a:r>
              <a:rPr lang="th-TH" sz="3200" u="sng" dirty="0" smtClean="0">
                <a:latin typeface="CordiaUPC"/>
                <a:cs typeface="CordiaUPC"/>
              </a:rPr>
              <a:t>5             5</a:t>
            </a:r>
          </a:p>
          <a:p>
            <a:pPr>
              <a:buNone/>
            </a:pPr>
            <a:r>
              <a:rPr lang="th-TH" sz="3200" dirty="0" smtClean="0">
                <a:latin typeface="CordiaUPC"/>
                <a:cs typeface="CordiaUPC"/>
              </a:rPr>
              <a:t>       เชือกสีชมพูยาว                                   </a:t>
            </a:r>
            <a:r>
              <a:rPr lang="th-TH" sz="3200" u="sng" dirty="0" smtClean="0">
                <a:latin typeface="CordiaUPC"/>
                <a:cs typeface="CordiaUPC"/>
              </a:rPr>
              <a:t>58              3</a:t>
            </a:r>
          </a:p>
          <a:p>
            <a:pPr>
              <a:buNone/>
            </a:pPr>
            <a:r>
              <a:rPr lang="th-TH" sz="3200" u="sng" dirty="0" smtClean="0">
                <a:latin typeface="CordiaUPC"/>
                <a:cs typeface="CordiaUPC"/>
              </a:rPr>
              <a:t>  </a:t>
            </a:r>
          </a:p>
          <a:p>
            <a:pPr>
              <a:buNone/>
            </a:pPr>
            <a:r>
              <a:rPr lang="th-TH" sz="3200" u="sng" dirty="0" smtClean="0">
                <a:latin typeface="CordiaUPC"/>
                <a:cs typeface="CordiaUPC"/>
              </a:rPr>
              <a:t>ตอบ</a:t>
            </a:r>
            <a:r>
              <a:rPr lang="th-TH" sz="3200" dirty="0" smtClean="0">
                <a:latin typeface="CordiaUPC"/>
                <a:cs typeface="CordiaUPC"/>
              </a:rPr>
              <a:t>    เชือกสีชมพูยาว     ๕๘ เซนติเมตร  ๓ มิลลิเมตร</a:t>
            </a:r>
            <a:endParaRPr lang="th-TH" sz="3200" u="sng" dirty="0" smtClean="0">
              <a:latin typeface="CordiaUPC"/>
              <a:cs typeface="CordiaUPC"/>
            </a:endParaRPr>
          </a:p>
          <a:p>
            <a:pPr>
              <a:buNone/>
            </a:pPr>
            <a:endParaRPr lang="th-TH" dirty="0"/>
          </a:p>
        </p:txBody>
      </p:sp>
      <p:cxnSp>
        <p:nvCxnSpPr>
          <p:cNvPr id="6" name="ตัวเชื่อมต่อตรง 5"/>
          <p:cNvCxnSpPr/>
          <p:nvPr/>
        </p:nvCxnSpPr>
        <p:spPr>
          <a:xfrm>
            <a:off x="7286644" y="200024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D:\mydoc\คลิปอาร์ทภาพแทรก\การตูนน่ารัก\3-20050227140451.jp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4857760"/>
            <a:ext cx="4229100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2357454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th-TH" sz="1000" dirty="0" smtClean="0"/>
          </a:p>
          <a:p>
            <a:pPr marL="0" indent="0">
              <a:buNone/>
            </a:pPr>
            <a:r>
              <a:rPr lang="th-TH" dirty="0" smtClean="0">
                <a:solidFill>
                  <a:srgbClr val="C00000"/>
                </a:solidFill>
                <a:latin typeface="CordiaUPC"/>
                <a:cs typeface="CordiaUPC"/>
              </a:rPr>
              <a:t>โจทย์ในใบงานเสริมทักษะ ข้อที่ 1</a:t>
            </a:r>
          </a:p>
          <a:p>
            <a:pPr marL="0" indent="0" algn="ctr">
              <a:buNone/>
            </a:pPr>
            <a:r>
              <a:rPr lang="th-TH" sz="3500" b="1" dirty="0" smtClean="0">
                <a:latin typeface="CordiaUPC"/>
                <a:cs typeface="CordiaUPC"/>
              </a:rPr>
              <a:t>ไม้</a:t>
            </a:r>
            <a:r>
              <a:rPr lang="th-TH" sz="3500" b="1" dirty="0">
                <a:latin typeface="CordiaUPC"/>
                <a:cs typeface="CordiaUPC"/>
              </a:rPr>
              <a:t>แผ่นแรกยาว 7 เมตร 30 เซนติเมตร </a:t>
            </a:r>
            <a:endParaRPr lang="th-TH" sz="3500" b="1" dirty="0" smtClean="0">
              <a:latin typeface="CordiaUPC"/>
              <a:cs typeface="CordiaUPC"/>
            </a:endParaRPr>
          </a:p>
          <a:p>
            <a:pPr marL="0" indent="0" algn="ctr">
              <a:buNone/>
            </a:pPr>
            <a:r>
              <a:rPr lang="th-TH" sz="3500" b="1" dirty="0" smtClean="0">
                <a:latin typeface="CordiaUPC"/>
                <a:cs typeface="CordiaUPC"/>
              </a:rPr>
              <a:t> </a:t>
            </a:r>
            <a:r>
              <a:rPr lang="th-TH" sz="3500" b="1" dirty="0">
                <a:latin typeface="CordiaUPC"/>
                <a:cs typeface="CordiaUPC"/>
              </a:rPr>
              <a:t>ไม้แผ่นที่สองยาว 6 เมตร 33 เซนติเมตร  </a:t>
            </a:r>
            <a:endParaRPr lang="en-US" sz="3500" b="1" dirty="0">
              <a:latin typeface="CordiaUPC"/>
              <a:cs typeface="CordiaUPC"/>
            </a:endParaRPr>
          </a:p>
          <a:p>
            <a:pPr marL="0" indent="0" algn="ctr">
              <a:buNone/>
            </a:pPr>
            <a:r>
              <a:rPr lang="th-TH" sz="3500" b="1" dirty="0">
                <a:latin typeface="CordiaUPC"/>
                <a:cs typeface="CordiaUPC"/>
              </a:rPr>
              <a:t>ไม้แผ่นแรกยาวกว่าแผ่นที่สองเท่าไร</a:t>
            </a:r>
            <a:endParaRPr lang="en-US" sz="3500" b="1" dirty="0">
              <a:latin typeface="CordiaUPC"/>
              <a:cs typeface="CordiaUPC"/>
            </a:endParaRPr>
          </a:p>
          <a:p>
            <a:pPr marL="0" indent="0">
              <a:buNone/>
            </a:pPr>
            <a:endParaRPr lang="th-TH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95883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000108"/>
            <a:ext cx="7429552" cy="2500330"/>
          </a:xfrm>
          <a:ln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endParaRPr lang="th-TH" b="1" dirty="0" smtClean="0"/>
          </a:p>
          <a:p>
            <a:pPr marL="0" indent="0" algn="ctr">
              <a:buNone/>
            </a:pPr>
            <a:r>
              <a:rPr lang="th-TH" b="1" dirty="0" smtClean="0">
                <a:latin typeface="CordiaUPC"/>
                <a:cs typeface="CordiaUPC"/>
              </a:rPr>
              <a:t>ความสัมพันธ์ของหน่วยวัดความยาว </a:t>
            </a:r>
          </a:p>
          <a:p>
            <a:pPr marL="0" indent="0">
              <a:buNone/>
            </a:pPr>
            <a:r>
              <a:rPr lang="th-TH" dirty="0" smtClean="0">
                <a:latin typeface="CordiaUPC"/>
                <a:cs typeface="CordiaUPC"/>
              </a:rPr>
              <a:t>	</a:t>
            </a:r>
            <a:r>
              <a:rPr lang="th-TH" b="1" dirty="0" smtClean="0">
                <a:latin typeface="CordiaUPC"/>
                <a:cs typeface="CordiaUPC"/>
              </a:rPr>
              <a:t>๑๐ </a:t>
            </a:r>
            <a:r>
              <a:rPr lang="th-TH" b="1" dirty="0">
                <a:latin typeface="CordiaUPC"/>
                <a:cs typeface="CordiaUPC"/>
              </a:rPr>
              <a:t>มิลลิเมตร</a:t>
            </a:r>
            <a:r>
              <a:rPr lang="en-US" b="1" dirty="0">
                <a:latin typeface="CordiaUPC"/>
                <a:cs typeface="CordiaUPC"/>
              </a:rPr>
              <a:t>		=	</a:t>
            </a:r>
            <a:r>
              <a:rPr lang="th-TH" b="1" dirty="0">
                <a:latin typeface="CordiaUPC"/>
                <a:cs typeface="CordiaUPC"/>
              </a:rPr>
              <a:t>๑ เซนติเมตร</a:t>
            </a:r>
            <a:endParaRPr lang="en-US" b="1" dirty="0">
              <a:latin typeface="CordiaUPC"/>
              <a:cs typeface="CordiaUPC"/>
            </a:endParaRPr>
          </a:p>
          <a:p>
            <a:pPr marL="0" indent="0">
              <a:buNone/>
            </a:pPr>
            <a:r>
              <a:rPr lang="th-TH" b="1" dirty="0" smtClean="0">
                <a:latin typeface="CordiaUPC"/>
                <a:cs typeface="CordiaUPC"/>
              </a:rPr>
              <a:t>	๑๐๐ </a:t>
            </a:r>
            <a:r>
              <a:rPr lang="th-TH" b="1" dirty="0">
                <a:latin typeface="CordiaUPC"/>
                <a:cs typeface="CordiaUPC"/>
              </a:rPr>
              <a:t>เซนติเมตร</a:t>
            </a:r>
            <a:r>
              <a:rPr lang="en-US" b="1" dirty="0">
                <a:latin typeface="CordiaUPC"/>
                <a:cs typeface="CordiaUPC"/>
              </a:rPr>
              <a:t>	</a:t>
            </a:r>
            <a:r>
              <a:rPr lang="en-US" b="1" dirty="0" smtClean="0">
                <a:latin typeface="CordiaUPC"/>
                <a:cs typeface="CordiaUPC"/>
              </a:rPr>
              <a:t>= </a:t>
            </a:r>
            <a:r>
              <a:rPr lang="en-US" b="1" dirty="0">
                <a:latin typeface="CordiaUPC"/>
                <a:cs typeface="CordiaUPC"/>
              </a:rPr>
              <a:t>	</a:t>
            </a:r>
            <a:r>
              <a:rPr lang="th-TH" b="1" dirty="0">
                <a:latin typeface="CordiaUPC"/>
                <a:cs typeface="CordiaUPC"/>
              </a:rPr>
              <a:t>๑ </a:t>
            </a:r>
            <a:r>
              <a:rPr lang="th-TH" b="1" dirty="0" smtClean="0">
                <a:latin typeface="CordiaUPC"/>
                <a:cs typeface="CordiaUPC"/>
              </a:rPr>
              <a:t>เมตร</a:t>
            </a:r>
            <a:endParaRPr lang="en-US" b="1" dirty="0">
              <a:latin typeface="CordiaUPC"/>
              <a:cs typeface="CordiaUPC"/>
            </a:endParaRPr>
          </a:p>
        </p:txBody>
      </p:sp>
      <p:pic>
        <p:nvPicPr>
          <p:cNvPr id="4" name="Picture 2" descr="D:\My Pictures\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4143380"/>
            <a:ext cx="3200395" cy="15715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87365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2357454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th-TH" sz="1000" dirty="0" smtClean="0"/>
          </a:p>
          <a:p>
            <a:pPr marL="0" indent="0">
              <a:buNone/>
            </a:pPr>
            <a:r>
              <a:rPr lang="th-TH" dirty="0" smtClean="0">
                <a:solidFill>
                  <a:srgbClr val="C00000"/>
                </a:solidFill>
                <a:latin typeface="CordiaUPC"/>
                <a:cs typeface="CordiaUPC"/>
              </a:rPr>
              <a:t>โจทย์ในใบงานเสริมทักษะ ข้อที่ 1</a:t>
            </a:r>
          </a:p>
          <a:p>
            <a:pPr marL="0" indent="0" algn="ctr">
              <a:buNone/>
            </a:pPr>
            <a:r>
              <a:rPr lang="th-TH" sz="3500" b="1" dirty="0" smtClean="0">
                <a:latin typeface="CordiaUPC"/>
                <a:cs typeface="CordiaUPC"/>
              </a:rPr>
              <a:t>ไม้</a:t>
            </a:r>
            <a:r>
              <a:rPr lang="th-TH" sz="3500" b="1" dirty="0">
                <a:latin typeface="CordiaUPC"/>
                <a:cs typeface="CordiaUPC"/>
              </a:rPr>
              <a:t>แผ่นแรกยาว 7 เมตร 30 เซนติเมตร </a:t>
            </a:r>
            <a:endParaRPr lang="th-TH" sz="3500" b="1" dirty="0" smtClean="0">
              <a:latin typeface="CordiaUPC"/>
              <a:cs typeface="CordiaUPC"/>
            </a:endParaRPr>
          </a:p>
          <a:p>
            <a:pPr marL="0" indent="0" algn="ctr">
              <a:buNone/>
            </a:pPr>
            <a:r>
              <a:rPr lang="th-TH" sz="3500" b="1" dirty="0" smtClean="0">
                <a:latin typeface="CordiaUPC"/>
                <a:cs typeface="CordiaUPC"/>
              </a:rPr>
              <a:t> </a:t>
            </a:r>
            <a:r>
              <a:rPr lang="th-TH" sz="3500" b="1" dirty="0">
                <a:latin typeface="CordiaUPC"/>
                <a:cs typeface="CordiaUPC"/>
              </a:rPr>
              <a:t>ไม้แผ่นที่สองยาว 6 เมตร 33 เซนติเมตร  </a:t>
            </a:r>
            <a:endParaRPr lang="en-US" sz="3500" b="1" dirty="0">
              <a:latin typeface="CordiaUPC"/>
              <a:cs typeface="CordiaUPC"/>
            </a:endParaRPr>
          </a:p>
          <a:p>
            <a:pPr marL="0" indent="0" algn="ctr">
              <a:buNone/>
            </a:pPr>
            <a:r>
              <a:rPr lang="th-TH" sz="3500" b="1" dirty="0">
                <a:latin typeface="CordiaUPC"/>
                <a:cs typeface="CordiaUPC"/>
              </a:rPr>
              <a:t>ไม้แผ่นแรกยาวกว่าแผ่นที่สองเท่าไร</a:t>
            </a:r>
            <a:endParaRPr lang="en-US" sz="3500" b="1" dirty="0">
              <a:latin typeface="CordiaUPC"/>
              <a:cs typeface="CordiaUPC"/>
            </a:endParaRPr>
          </a:p>
          <a:p>
            <a:pPr marL="0" indent="0">
              <a:buNone/>
            </a:pPr>
            <a:endParaRPr lang="th-TH" dirty="0"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8596" y="3429000"/>
            <a:ext cx="8229600" cy="288032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th-TH" sz="800" dirty="0" smtClean="0"/>
          </a:p>
          <a:p>
            <a:pPr marL="0" indent="0">
              <a:buNone/>
            </a:pPr>
            <a:r>
              <a:rPr lang="th-TH" dirty="0" smtClean="0">
                <a:solidFill>
                  <a:srgbClr val="C00000"/>
                </a:solidFill>
                <a:latin typeface="CordiaUPC"/>
                <a:cs typeface="CordiaUPC"/>
              </a:rPr>
              <a:t>โจทย์ในใบงานเสริมทักษะ  ข้อ</a:t>
            </a:r>
            <a:r>
              <a:rPr lang="th-TH" dirty="0">
                <a:solidFill>
                  <a:srgbClr val="C00000"/>
                </a:solidFill>
                <a:latin typeface="CordiaUPC"/>
                <a:cs typeface="CordiaUPC"/>
              </a:rPr>
              <a:t>ที่ </a:t>
            </a:r>
            <a:r>
              <a:rPr lang="th-TH" dirty="0" smtClean="0">
                <a:solidFill>
                  <a:srgbClr val="C00000"/>
                </a:solidFill>
                <a:latin typeface="CordiaUPC"/>
                <a:cs typeface="CordiaUPC"/>
              </a:rPr>
              <a:t>2</a:t>
            </a:r>
            <a:endParaRPr lang="th-TH" dirty="0">
              <a:solidFill>
                <a:srgbClr val="C00000"/>
              </a:solidFill>
              <a:latin typeface="CordiaUPC"/>
              <a:cs typeface="CordiaUPC"/>
            </a:endParaRPr>
          </a:p>
          <a:p>
            <a:pPr marL="0" indent="0" algn="ctr">
              <a:buNone/>
            </a:pPr>
            <a:r>
              <a:rPr lang="th-TH" b="1" dirty="0" smtClean="0">
                <a:latin typeface="CordiaUPC"/>
                <a:cs typeface="CordiaUPC"/>
              </a:rPr>
              <a:t>โต๊ะ</a:t>
            </a:r>
            <a:r>
              <a:rPr lang="th-TH" b="1" dirty="0">
                <a:latin typeface="CordiaUPC"/>
                <a:cs typeface="CordiaUPC"/>
              </a:rPr>
              <a:t>สองตัววางต่อกันยาว 4 เมตร 50 เซนติเมตร </a:t>
            </a:r>
            <a:endParaRPr lang="th-TH" b="1" dirty="0" smtClean="0">
              <a:latin typeface="CordiaUPC"/>
              <a:cs typeface="CordiaUPC"/>
            </a:endParaRPr>
          </a:p>
          <a:p>
            <a:pPr marL="0" indent="0" algn="ctr">
              <a:buNone/>
            </a:pPr>
            <a:r>
              <a:rPr lang="th-TH" b="1" dirty="0" smtClean="0">
                <a:latin typeface="CordiaUPC"/>
                <a:cs typeface="CordiaUPC"/>
              </a:rPr>
              <a:t>โต๊ะ</a:t>
            </a:r>
            <a:r>
              <a:rPr lang="th-TH" b="1" dirty="0">
                <a:latin typeface="CordiaUPC"/>
                <a:cs typeface="CordiaUPC"/>
              </a:rPr>
              <a:t>ตัวแรกยาว 2 เมตร 60 เซนติเมตร </a:t>
            </a:r>
            <a:endParaRPr lang="en-US" b="1" dirty="0">
              <a:latin typeface="CordiaUPC"/>
              <a:cs typeface="CordiaUPC"/>
            </a:endParaRPr>
          </a:p>
          <a:p>
            <a:pPr marL="0" indent="0" algn="ctr">
              <a:buNone/>
            </a:pPr>
            <a:r>
              <a:rPr lang="th-TH" b="1" dirty="0">
                <a:latin typeface="CordiaUPC"/>
                <a:cs typeface="CordiaUPC"/>
              </a:rPr>
              <a:t>โต๊ะตัวที่สองจะมีความยาวเท่าใด </a:t>
            </a:r>
            <a:endParaRPr lang="en-US" b="1" dirty="0">
              <a:latin typeface="CordiaUPC"/>
              <a:cs typeface="CordiaUPC"/>
            </a:endParaRPr>
          </a:p>
        </p:txBody>
      </p:sp>
    </p:spTree>
    <p:extLst>
      <p:ext uri="{BB962C8B-B14F-4D97-AF65-F5344CB8AC3E}">
        <p14:creationId xmlns:p14="http://schemas.microsoft.com/office/powerpoint/2010/main" val="3898389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57158" y="357166"/>
            <a:ext cx="8229600" cy="288032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th-TH" sz="800" dirty="0" smtClean="0"/>
          </a:p>
          <a:p>
            <a:pPr marL="0" indent="0">
              <a:buNone/>
            </a:pPr>
            <a:r>
              <a:rPr lang="th-TH" dirty="0" smtClean="0">
                <a:solidFill>
                  <a:srgbClr val="C00000"/>
                </a:solidFill>
                <a:latin typeface="CordiaUPC"/>
                <a:cs typeface="CordiaUPC"/>
              </a:rPr>
              <a:t>โจทย์ในใบงานเสริมทักษะ  ข้อ</a:t>
            </a:r>
            <a:r>
              <a:rPr lang="th-TH" dirty="0">
                <a:solidFill>
                  <a:srgbClr val="C00000"/>
                </a:solidFill>
                <a:latin typeface="CordiaUPC"/>
                <a:cs typeface="CordiaUPC"/>
              </a:rPr>
              <a:t>ที่ </a:t>
            </a:r>
            <a:r>
              <a:rPr lang="th-TH" dirty="0" smtClean="0">
                <a:solidFill>
                  <a:srgbClr val="C00000"/>
                </a:solidFill>
                <a:latin typeface="CordiaUPC"/>
                <a:cs typeface="CordiaUPC"/>
              </a:rPr>
              <a:t>3</a:t>
            </a:r>
            <a:endParaRPr lang="th-TH" dirty="0">
              <a:solidFill>
                <a:srgbClr val="C00000"/>
              </a:solidFill>
              <a:latin typeface="CordiaUPC"/>
              <a:cs typeface="CordiaUPC"/>
            </a:endParaRPr>
          </a:p>
          <a:p>
            <a:pPr marL="0" indent="0" algn="ctr">
              <a:buNone/>
            </a:pPr>
            <a:r>
              <a:rPr lang="th-TH" b="1" dirty="0" smtClean="0">
                <a:latin typeface="CordiaUPC"/>
                <a:cs typeface="CordiaUPC"/>
              </a:rPr>
              <a:t>เสา</a:t>
            </a:r>
            <a:r>
              <a:rPr lang="th-TH" b="1" dirty="0">
                <a:latin typeface="CordiaUPC"/>
                <a:cs typeface="CordiaUPC"/>
              </a:rPr>
              <a:t>ต้นหนึ่งยาว 3 เมตร 50 เซนติเมตร </a:t>
            </a:r>
            <a:endParaRPr lang="th-TH" b="1" dirty="0" smtClean="0">
              <a:latin typeface="CordiaUPC"/>
              <a:cs typeface="CordiaUPC"/>
            </a:endParaRPr>
          </a:p>
          <a:p>
            <a:pPr marL="0" indent="0" algn="ctr">
              <a:buNone/>
            </a:pPr>
            <a:r>
              <a:rPr lang="th-TH" b="1" dirty="0" smtClean="0">
                <a:latin typeface="CordiaUPC"/>
                <a:cs typeface="CordiaUPC"/>
              </a:rPr>
              <a:t>ปัก</a:t>
            </a:r>
            <a:r>
              <a:rPr lang="th-TH" b="1" dirty="0">
                <a:latin typeface="CordiaUPC"/>
                <a:cs typeface="CordiaUPC"/>
              </a:rPr>
              <a:t>ลงในดิน 1 เมตร 30 เซนติเมตร  จมอยู่ใน</a:t>
            </a:r>
            <a:r>
              <a:rPr lang="th-TH" b="1" dirty="0" smtClean="0">
                <a:latin typeface="CordiaUPC"/>
                <a:cs typeface="CordiaUPC"/>
              </a:rPr>
              <a:t>น้ำ 90 </a:t>
            </a:r>
            <a:r>
              <a:rPr lang="th-TH" b="1" dirty="0">
                <a:latin typeface="CordiaUPC"/>
                <a:cs typeface="CordiaUPC"/>
              </a:rPr>
              <a:t>เซนติเมตร </a:t>
            </a:r>
            <a:endParaRPr lang="th-TH" b="1" dirty="0" smtClean="0">
              <a:latin typeface="CordiaUPC"/>
              <a:cs typeface="CordiaUPC"/>
            </a:endParaRPr>
          </a:p>
          <a:p>
            <a:pPr marL="0" indent="0" algn="ctr">
              <a:buNone/>
            </a:pPr>
            <a:r>
              <a:rPr lang="th-TH" b="1" dirty="0" smtClean="0">
                <a:latin typeface="CordiaUPC"/>
                <a:cs typeface="CordiaUPC"/>
              </a:rPr>
              <a:t>เสา</a:t>
            </a:r>
            <a:r>
              <a:rPr lang="th-TH" b="1" dirty="0">
                <a:latin typeface="CordiaUPC"/>
                <a:cs typeface="CordiaUPC"/>
              </a:rPr>
              <a:t>ต้นนี้ยังเหลือความยาวที่โผล่พ้นน้ำอีกเท่าใดเท่าใด</a:t>
            </a:r>
            <a:endParaRPr lang="en-US" b="1" dirty="0">
              <a:latin typeface="CordiaUPC"/>
              <a:cs typeface="CordiaUPC"/>
            </a:endParaRPr>
          </a:p>
        </p:txBody>
      </p:sp>
    </p:spTree>
    <p:extLst>
      <p:ext uri="{BB962C8B-B14F-4D97-AF65-F5344CB8AC3E}">
        <p14:creationId xmlns:p14="http://schemas.microsoft.com/office/powerpoint/2010/main" val="2729735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57158" y="357166"/>
            <a:ext cx="8229600" cy="288032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th-TH" sz="800" dirty="0" smtClean="0"/>
          </a:p>
          <a:p>
            <a:pPr marL="0" indent="0">
              <a:buNone/>
            </a:pPr>
            <a:r>
              <a:rPr lang="th-TH" dirty="0" smtClean="0">
                <a:solidFill>
                  <a:srgbClr val="C00000"/>
                </a:solidFill>
                <a:latin typeface="CordiaUPC"/>
                <a:cs typeface="CordiaUPC"/>
              </a:rPr>
              <a:t>โจทย์ในใบงานเสริมทักษะ  ข้อ</a:t>
            </a:r>
            <a:r>
              <a:rPr lang="th-TH" dirty="0">
                <a:solidFill>
                  <a:srgbClr val="C00000"/>
                </a:solidFill>
                <a:latin typeface="CordiaUPC"/>
                <a:cs typeface="CordiaUPC"/>
              </a:rPr>
              <a:t>ที่ </a:t>
            </a:r>
            <a:r>
              <a:rPr lang="th-TH" dirty="0" smtClean="0">
                <a:solidFill>
                  <a:srgbClr val="C00000"/>
                </a:solidFill>
                <a:latin typeface="CordiaUPC"/>
                <a:cs typeface="CordiaUPC"/>
              </a:rPr>
              <a:t>3</a:t>
            </a:r>
            <a:endParaRPr lang="th-TH" dirty="0">
              <a:solidFill>
                <a:srgbClr val="C00000"/>
              </a:solidFill>
              <a:latin typeface="CordiaUPC"/>
              <a:cs typeface="CordiaUPC"/>
            </a:endParaRPr>
          </a:p>
          <a:p>
            <a:pPr marL="0" indent="0" algn="ctr">
              <a:buNone/>
            </a:pPr>
            <a:r>
              <a:rPr lang="th-TH" b="1" dirty="0" smtClean="0">
                <a:latin typeface="CordiaUPC"/>
                <a:cs typeface="CordiaUPC"/>
              </a:rPr>
              <a:t>เสา</a:t>
            </a:r>
            <a:r>
              <a:rPr lang="th-TH" b="1" dirty="0">
                <a:latin typeface="CordiaUPC"/>
                <a:cs typeface="CordiaUPC"/>
              </a:rPr>
              <a:t>ต้นหนึ่งยาว 3 เมตร 50 เซนติเมตร </a:t>
            </a:r>
            <a:endParaRPr lang="th-TH" b="1" dirty="0" smtClean="0">
              <a:latin typeface="CordiaUPC"/>
              <a:cs typeface="CordiaUPC"/>
            </a:endParaRPr>
          </a:p>
          <a:p>
            <a:pPr marL="0" indent="0" algn="ctr">
              <a:buNone/>
            </a:pPr>
            <a:r>
              <a:rPr lang="th-TH" b="1" dirty="0" smtClean="0">
                <a:latin typeface="CordiaUPC"/>
                <a:cs typeface="CordiaUPC"/>
              </a:rPr>
              <a:t>ปัก</a:t>
            </a:r>
            <a:r>
              <a:rPr lang="th-TH" b="1" dirty="0">
                <a:latin typeface="CordiaUPC"/>
                <a:cs typeface="CordiaUPC"/>
              </a:rPr>
              <a:t>ลงในดิน 1 เมตร 30 เซนติเมตร  จมอยู่ใน</a:t>
            </a:r>
            <a:r>
              <a:rPr lang="th-TH" b="1" dirty="0" smtClean="0">
                <a:latin typeface="CordiaUPC"/>
                <a:cs typeface="CordiaUPC"/>
              </a:rPr>
              <a:t>น้ำ 90 </a:t>
            </a:r>
            <a:r>
              <a:rPr lang="th-TH" b="1" dirty="0">
                <a:latin typeface="CordiaUPC"/>
                <a:cs typeface="CordiaUPC"/>
              </a:rPr>
              <a:t>เซนติเมตร </a:t>
            </a:r>
            <a:endParaRPr lang="th-TH" b="1" dirty="0" smtClean="0">
              <a:latin typeface="CordiaUPC"/>
              <a:cs typeface="CordiaUPC"/>
            </a:endParaRPr>
          </a:p>
          <a:p>
            <a:pPr marL="0" indent="0" algn="ctr">
              <a:buNone/>
            </a:pPr>
            <a:r>
              <a:rPr lang="th-TH" b="1" dirty="0" smtClean="0">
                <a:latin typeface="CordiaUPC"/>
                <a:cs typeface="CordiaUPC"/>
              </a:rPr>
              <a:t>เสา</a:t>
            </a:r>
            <a:r>
              <a:rPr lang="th-TH" b="1" dirty="0">
                <a:latin typeface="CordiaUPC"/>
                <a:cs typeface="CordiaUPC"/>
              </a:rPr>
              <a:t>ต้นนี้ยังเหลือความยาวที่โผล่พ้นน้ำอีกเท่าใดเท่าใด</a:t>
            </a:r>
            <a:endParaRPr lang="en-US" b="1" dirty="0">
              <a:latin typeface="CordiaUPC"/>
              <a:cs typeface="CordiaUPC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28596" y="3537394"/>
            <a:ext cx="8229600" cy="288032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th-TH" dirty="0" smtClean="0">
              <a:cs typeface="+mj-cs"/>
            </a:endParaRPr>
          </a:p>
          <a:p>
            <a:pPr marL="0" indent="0">
              <a:buNone/>
            </a:pPr>
            <a:r>
              <a:rPr lang="th-TH" dirty="0" smtClean="0">
                <a:solidFill>
                  <a:srgbClr val="C00000"/>
                </a:solidFill>
                <a:latin typeface="CordiaUPC"/>
                <a:cs typeface="CordiaUPC"/>
              </a:rPr>
              <a:t>โจทย์ในใบงานเสริมทักษะ  ข้อ</a:t>
            </a:r>
            <a:r>
              <a:rPr lang="th-TH" dirty="0">
                <a:solidFill>
                  <a:srgbClr val="C00000"/>
                </a:solidFill>
                <a:latin typeface="CordiaUPC"/>
                <a:cs typeface="CordiaUPC"/>
              </a:rPr>
              <a:t>ที่ </a:t>
            </a:r>
            <a:r>
              <a:rPr lang="th-TH" dirty="0" smtClean="0">
                <a:solidFill>
                  <a:srgbClr val="C00000"/>
                </a:solidFill>
                <a:latin typeface="CordiaUPC"/>
                <a:cs typeface="CordiaUPC"/>
              </a:rPr>
              <a:t>4</a:t>
            </a:r>
            <a:endParaRPr lang="th-TH" dirty="0">
              <a:solidFill>
                <a:srgbClr val="C00000"/>
              </a:solidFill>
              <a:latin typeface="CordiaUPC"/>
              <a:cs typeface="CordiaUPC"/>
            </a:endParaRPr>
          </a:p>
          <a:p>
            <a:pPr algn="ctr">
              <a:buNone/>
            </a:pPr>
            <a:r>
              <a:rPr lang="th-TH" b="1" dirty="0">
                <a:latin typeface="CordiaUPC"/>
                <a:cs typeface="CordiaUPC"/>
              </a:rPr>
              <a:t>พ่อสูง 1 เมตร 75 เซนติเมตร  แม่สูงน้อยกว่าพ่อ 16 เซนติเมตร </a:t>
            </a:r>
            <a:endParaRPr lang="th-TH" b="1" dirty="0" smtClean="0">
              <a:latin typeface="CordiaUPC"/>
              <a:cs typeface="CordiaUPC"/>
            </a:endParaRPr>
          </a:p>
          <a:p>
            <a:pPr algn="ctr">
              <a:buNone/>
            </a:pPr>
            <a:r>
              <a:rPr lang="th-TH" b="1" dirty="0" smtClean="0">
                <a:latin typeface="CordiaUPC"/>
                <a:cs typeface="CordiaUPC"/>
              </a:rPr>
              <a:t>แม่</a:t>
            </a:r>
            <a:r>
              <a:rPr lang="th-TH" b="1" dirty="0">
                <a:latin typeface="CordiaUPC"/>
                <a:cs typeface="CordiaUPC"/>
              </a:rPr>
              <a:t>สูงเท่าใด</a:t>
            </a:r>
            <a:endParaRPr lang="en-US" b="1" dirty="0">
              <a:latin typeface="CordiaUPC"/>
              <a:cs typeface="CordiaUPC"/>
            </a:endParaRPr>
          </a:p>
        </p:txBody>
      </p:sp>
    </p:spTree>
    <p:extLst>
      <p:ext uri="{BB962C8B-B14F-4D97-AF65-F5344CB8AC3E}">
        <p14:creationId xmlns:p14="http://schemas.microsoft.com/office/powerpoint/2010/main" val="760336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57158" y="357166"/>
            <a:ext cx="8229600" cy="573613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th-TH" dirty="0" smtClean="0"/>
          </a:p>
          <a:p>
            <a:pPr marL="0" indent="0">
              <a:buNone/>
            </a:pPr>
            <a:r>
              <a:rPr lang="th-TH" dirty="0" smtClean="0">
                <a:solidFill>
                  <a:srgbClr val="C00000"/>
                </a:solidFill>
                <a:latin typeface="CordiaUPC"/>
                <a:cs typeface="CordiaUPC"/>
              </a:rPr>
              <a:t>โจทย์ในใบงานเสริมทักษะ  ข้อ</a:t>
            </a:r>
            <a:r>
              <a:rPr lang="th-TH" dirty="0">
                <a:solidFill>
                  <a:srgbClr val="C00000"/>
                </a:solidFill>
                <a:latin typeface="CordiaUPC"/>
                <a:cs typeface="CordiaUPC"/>
              </a:rPr>
              <a:t>ที่ </a:t>
            </a:r>
            <a:r>
              <a:rPr lang="th-TH" dirty="0" smtClean="0">
                <a:solidFill>
                  <a:srgbClr val="C00000"/>
                </a:solidFill>
                <a:latin typeface="CordiaUPC"/>
                <a:cs typeface="CordiaUPC"/>
              </a:rPr>
              <a:t>5</a:t>
            </a:r>
            <a:endParaRPr lang="th-TH" dirty="0">
              <a:solidFill>
                <a:srgbClr val="C00000"/>
              </a:solidFill>
              <a:latin typeface="CordiaUPC"/>
              <a:cs typeface="CordiaUPC"/>
            </a:endParaRPr>
          </a:p>
          <a:p>
            <a:pPr marL="0" indent="0" algn="ctr">
              <a:buNone/>
            </a:pPr>
            <a:r>
              <a:rPr lang="th-TH" b="1" dirty="0">
                <a:latin typeface="CordiaUPC"/>
                <a:cs typeface="CordiaUPC"/>
              </a:rPr>
              <a:t>ลูกเสือมีเชือกยาว 25 เมตร   40 เซนติเมตร </a:t>
            </a:r>
            <a:endParaRPr lang="th-TH" b="1" dirty="0" smtClean="0">
              <a:latin typeface="CordiaUPC"/>
              <a:cs typeface="CordiaUPC"/>
            </a:endParaRPr>
          </a:p>
          <a:p>
            <a:pPr marL="0" indent="0" algn="ctr">
              <a:buNone/>
            </a:pPr>
            <a:r>
              <a:rPr lang="th-TH" b="1" dirty="0" smtClean="0">
                <a:latin typeface="CordiaUPC"/>
                <a:cs typeface="CordiaUPC"/>
              </a:rPr>
              <a:t>ตัด</a:t>
            </a:r>
            <a:r>
              <a:rPr lang="th-TH" b="1" dirty="0">
                <a:latin typeface="CordiaUPC"/>
                <a:cs typeface="CordiaUPC"/>
              </a:rPr>
              <a:t>เพื่อนำไป</a:t>
            </a:r>
            <a:r>
              <a:rPr lang="th-TH" b="1" dirty="0" smtClean="0">
                <a:latin typeface="CordiaUPC"/>
                <a:cs typeface="CordiaUPC"/>
              </a:rPr>
              <a:t>ผูกว่าว  </a:t>
            </a:r>
            <a:r>
              <a:rPr lang="th-TH" b="1" dirty="0">
                <a:latin typeface="CordiaUPC"/>
                <a:cs typeface="CordiaUPC"/>
              </a:rPr>
              <a:t>9 เมตร </a:t>
            </a:r>
            <a:r>
              <a:rPr lang="th-TH" b="1" dirty="0" smtClean="0">
                <a:latin typeface="CordiaUPC"/>
                <a:cs typeface="CordiaUPC"/>
              </a:rPr>
              <a:t>80 </a:t>
            </a:r>
            <a:r>
              <a:rPr lang="th-TH" b="1" dirty="0">
                <a:latin typeface="CordiaUPC"/>
                <a:cs typeface="CordiaUPC"/>
              </a:rPr>
              <a:t>เซนติเมตร </a:t>
            </a:r>
            <a:endParaRPr lang="th-TH" b="1" dirty="0" smtClean="0">
              <a:latin typeface="CordiaUPC"/>
              <a:cs typeface="CordiaUPC"/>
            </a:endParaRPr>
          </a:p>
          <a:p>
            <a:pPr marL="0" indent="0" algn="ctr">
              <a:buNone/>
            </a:pPr>
            <a:r>
              <a:rPr lang="th-TH" b="1" dirty="0" smtClean="0">
                <a:latin typeface="CordiaUPC"/>
                <a:cs typeface="CordiaUPC"/>
              </a:rPr>
              <a:t>ลูกเสือ</a:t>
            </a:r>
            <a:r>
              <a:rPr lang="th-TH" b="1" dirty="0">
                <a:latin typeface="CordiaUPC"/>
                <a:cs typeface="CordiaUPC"/>
              </a:rPr>
              <a:t>ยังเหลือเชือกยาวเท่าใด</a:t>
            </a:r>
            <a:endParaRPr lang="en-US" b="1" dirty="0">
              <a:latin typeface="CordiaUPC"/>
              <a:cs typeface="CordiaUPC"/>
            </a:endParaRPr>
          </a:p>
        </p:txBody>
      </p:sp>
      <p:pic>
        <p:nvPicPr>
          <p:cNvPr id="6146" name="Picture 2" descr="G:\คลิปอาร์ทภาพแทรก\2002TOON (F)\COLOR_LAGE\TOONS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98" y="3571876"/>
            <a:ext cx="2376314" cy="2370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213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229600" cy="5000660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4000" u="sng" dirty="0" smtClean="0">
                <a:solidFill>
                  <a:srgbClr val="0000FF"/>
                </a:solidFill>
                <a:latin typeface="CordiaUPC"/>
                <a:cs typeface="CordiaUPC"/>
              </a:rPr>
              <a:t>ตัวอย่างโจทย์ ที่ ๑</a:t>
            </a:r>
            <a:r>
              <a:rPr lang="th-TH" u="sng" dirty="0" smtClean="0">
                <a:latin typeface="CordiaUPC"/>
                <a:cs typeface="CordiaUPC"/>
              </a:rPr>
              <a:t/>
            </a:r>
            <a:br>
              <a:rPr lang="th-TH" u="sng" dirty="0" smtClean="0">
                <a:latin typeface="CordiaUPC"/>
                <a:cs typeface="CordiaUPC"/>
              </a:rPr>
            </a:br>
            <a:r>
              <a:rPr lang="th-TH" dirty="0" smtClean="0">
                <a:latin typeface="CordiaUPC"/>
                <a:cs typeface="CordiaUPC"/>
              </a:rPr>
              <a:t/>
            </a:r>
            <a:br>
              <a:rPr lang="th-TH" dirty="0" smtClean="0">
                <a:latin typeface="CordiaUPC"/>
                <a:cs typeface="CordiaUPC"/>
              </a:rPr>
            </a:br>
            <a:r>
              <a:rPr lang="th-TH" sz="4000" b="1" dirty="0">
                <a:latin typeface="CordiaUPC"/>
                <a:cs typeface="CordiaUPC"/>
              </a:rPr>
              <a:t>แม่มีผ้าสีขาวยาว ๑๕ เมตร  </a:t>
            </a:r>
            <a:r>
              <a:rPr lang="th-TH" sz="4000" b="1" dirty="0" smtClean="0">
                <a:latin typeface="CordiaUPC"/>
                <a:cs typeface="CordiaUPC"/>
              </a:rPr>
              <a:t/>
            </a:r>
            <a:br>
              <a:rPr lang="th-TH" sz="4000" b="1" dirty="0" smtClean="0">
                <a:latin typeface="CordiaUPC"/>
                <a:cs typeface="CordiaUPC"/>
              </a:rPr>
            </a:br>
            <a:r>
              <a:rPr lang="th-TH" sz="4000" b="1" dirty="0" smtClean="0">
                <a:latin typeface="CordiaUPC"/>
                <a:cs typeface="CordiaUPC"/>
              </a:rPr>
              <a:t>ตัด</a:t>
            </a:r>
            <a:r>
              <a:rPr lang="th-TH" sz="4000" b="1" dirty="0">
                <a:latin typeface="CordiaUPC"/>
                <a:cs typeface="CordiaUPC"/>
              </a:rPr>
              <a:t>ไปทำผ้าปูโต๊ะ ๗ เมตร ๒๐ เซนติเมตร </a:t>
            </a:r>
            <a:r>
              <a:rPr lang="th-TH" sz="4000" b="1" dirty="0" smtClean="0">
                <a:latin typeface="CordiaUPC"/>
                <a:cs typeface="CordiaUPC"/>
              </a:rPr>
              <a:t/>
            </a:r>
            <a:br>
              <a:rPr lang="th-TH" sz="4000" b="1" dirty="0" smtClean="0">
                <a:latin typeface="CordiaUPC"/>
                <a:cs typeface="CordiaUPC"/>
              </a:rPr>
            </a:br>
            <a:r>
              <a:rPr lang="th-TH" sz="4000" b="1" dirty="0" smtClean="0">
                <a:latin typeface="CordiaUPC"/>
                <a:cs typeface="CordiaUPC"/>
              </a:rPr>
              <a:t>แม่</a:t>
            </a:r>
            <a:r>
              <a:rPr lang="th-TH" sz="4000" b="1" dirty="0">
                <a:latin typeface="CordiaUPC"/>
                <a:cs typeface="CordiaUPC"/>
              </a:rPr>
              <a:t>ยังเหลือผ้าอีกเท่าใด</a:t>
            </a:r>
            <a:r>
              <a:rPr lang="en-US" sz="4000" b="1" dirty="0">
                <a:latin typeface="CordiaUPC"/>
                <a:cs typeface="CordiaUPC"/>
              </a:rPr>
              <a:t/>
            </a:r>
            <a:br>
              <a:rPr lang="en-US" sz="4000" b="1" dirty="0">
                <a:latin typeface="CordiaUPC"/>
                <a:cs typeface="CordiaUPC"/>
              </a:rPr>
            </a:br>
            <a:r>
              <a:rPr lang="en-US" dirty="0">
                <a:latin typeface="CordiaUPC"/>
                <a:cs typeface="CordiaUPC"/>
              </a:rPr>
              <a:t/>
            </a:r>
            <a:br>
              <a:rPr lang="en-US" dirty="0">
                <a:latin typeface="CordiaUPC"/>
                <a:cs typeface="CordiaUPC"/>
              </a:rPr>
            </a:br>
            <a:endParaRPr lang="th-TH" dirty="0">
              <a:latin typeface="CordiaUPC"/>
              <a:cs typeface="CordiaUPC"/>
            </a:endParaRPr>
          </a:p>
        </p:txBody>
      </p:sp>
      <p:pic>
        <p:nvPicPr>
          <p:cNvPr id="2050" name="Picture 2" descr="G:\คลิปอาร์ทภาพแทรก\การร์ตูน\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444957"/>
            <a:ext cx="1447800" cy="2581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6799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14165" y="404664"/>
            <a:ext cx="8229600" cy="939784"/>
          </a:xfrm>
          <a:solidFill>
            <a:srgbClr val="00B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3600" b="1" dirty="0" smtClean="0">
                <a:latin typeface="CordiaUPC"/>
                <a:cs typeface="CordiaUPC"/>
              </a:rPr>
              <a:t>โจทย์กำหนดอะไรให้บ้าง</a:t>
            </a:r>
            <a:endParaRPr lang="th-TH" sz="3600" b="1" dirty="0">
              <a:latin typeface="CordiaUPC"/>
              <a:cs typeface="CordiaUPC"/>
            </a:endParaRPr>
          </a:p>
        </p:txBody>
      </p:sp>
      <p:sp>
        <p:nvSpPr>
          <p:cNvPr id="4" name="ชื่อเรื่อง 1"/>
          <p:cNvSpPr txBox="1">
            <a:spLocks/>
          </p:cNvSpPr>
          <p:nvPr/>
        </p:nvSpPr>
        <p:spPr>
          <a:xfrm>
            <a:off x="500034" y="1571612"/>
            <a:ext cx="8229600" cy="17145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th-TH" sz="3600" b="1" dirty="0">
                <a:cs typeface="+mj-cs"/>
              </a:rPr>
              <a:t> </a:t>
            </a:r>
            <a:r>
              <a:rPr lang="th-TH" sz="3600" b="1" dirty="0" smtClean="0">
                <a:cs typeface="+mj-cs"/>
              </a:rPr>
              <a:t>                     </a:t>
            </a:r>
            <a:r>
              <a:rPr lang="th-TH" sz="3600" b="1" dirty="0" smtClean="0">
                <a:latin typeface="CordiaUPC"/>
                <a:cs typeface="CordiaUPC"/>
              </a:rPr>
              <a:t>- </a:t>
            </a:r>
            <a:r>
              <a:rPr lang="th-TH" sz="3600" b="1" dirty="0">
                <a:latin typeface="CordiaUPC"/>
                <a:cs typeface="CordiaUPC"/>
              </a:rPr>
              <a:t>แม่มีผ้าสีขาวยาว ๑๕ เมตร</a:t>
            </a:r>
            <a:endParaRPr lang="en-US" sz="3600" b="1" dirty="0">
              <a:latin typeface="CordiaUPC"/>
              <a:cs typeface="CordiaUPC"/>
            </a:endParaRPr>
          </a:p>
          <a:p>
            <a:pPr algn="ctr"/>
            <a:r>
              <a:rPr lang="th-TH" sz="3600" b="1" dirty="0">
                <a:latin typeface="CordiaUPC"/>
                <a:cs typeface="CordiaUPC"/>
              </a:rPr>
              <a:t>     </a:t>
            </a:r>
            <a:r>
              <a:rPr lang="th-TH" sz="3600" b="1" dirty="0" smtClean="0">
                <a:latin typeface="CordiaUPC"/>
                <a:cs typeface="CordiaUPC"/>
              </a:rPr>
              <a:t> - </a:t>
            </a:r>
            <a:r>
              <a:rPr lang="th-TH" sz="3600" b="1" dirty="0">
                <a:latin typeface="CordiaUPC"/>
                <a:cs typeface="CordiaUPC"/>
              </a:rPr>
              <a:t>ตัดไปทำผ้าปูโต๊ะ ๗ เมตร ๒๐ เซนติเมตร</a:t>
            </a:r>
            <a:endParaRPr lang="en-US" sz="3600" b="1" dirty="0">
              <a:latin typeface="CordiaUPC"/>
              <a:cs typeface="CordiaUPC"/>
            </a:endParaRPr>
          </a:p>
        </p:txBody>
      </p:sp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478330" y="3429000"/>
            <a:ext cx="8229600" cy="939784"/>
          </a:xfrm>
          <a:prstGeom prst="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ordiaUPC"/>
                <a:ea typeface="+mn-ea"/>
                <a:cs typeface="CordiaUPC"/>
              </a:rPr>
              <a:t>โจทย์ถามอะไร</a:t>
            </a:r>
            <a:endParaRPr kumimoji="0" lang="th-TH" sz="3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ordiaUPC"/>
              <a:ea typeface="+mn-ea"/>
              <a:cs typeface="CordiaUPC"/>
            </a:endParaRPr>
          </a:p>
        </p:txBody>
      </p:sp>
      <p:sp>
        <p:nvSpPr>
          <p:cNvPr id="6" name="ชื่อเรื่อง 1"/>
          <p:cNvSpPr txBox="1">
            <a:spLocks/>
          </p:cNvSpPr>
          <p:nvPr/>
        </p:nvSpPr>
        <p:spPr>
          <a:xfrm>
            <a:off x="500034" y="4608152"/>
            <a:ext cx="8229600" cy="9397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3"/>
            <a:r>
              <a:rPr lang="th-TH" sz="3600" dirty="0" smtClean="0">
                <a:latin typeface="CordiaUPC"/>
                <a:cs typeface="CordiaUPC"/>
              </a:rPr>
              <a:t>                  </a:t>
            </a:r>
            <a:r>
              <a:rPr lang="th-TH" sz="3600" b="1" dirty="0" smtClean="0">
                <a:latin typeface="CordiaUPC"/>
                <a:cs typeface="CordiaUPC"/>
              </a:rPr>
              <a:t>แม่</a:t>
            </a:r>
            <a:r>
              <a:rPr lang="th-TH" sz="3600" b="1" dirty="0">
                <a:latin typeface="CordiaUPC"/>
                <a:cs typeface="CordiaUPC"/>
              </a:rPr>
              <a:t>ยังเหลือผ้าอีกเท่าใด</a:t>
            </a:r>
            <a:endParaRPr lang="en-US" sz="3600" b="1" dirty="0">
              <a:latin typeface="CordiaUPC"/>
              <a:cs typeface="CordiaUPC"/>
            </a:endParaRPr>
          </a:p>
        </p:txBody>
      </p:sp>
    </p:spTree>
    <p:extLst>
      <p:ext uri="{BB962C8B-B14F-4D97-AF65-F5344CB8AC3E}">
        <p14:creationId xmlns:p14="http://schemas.microsoft.com/office/powerpoint/2010/main" val="2901773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/>
          <p:cNvSpPr txBox="1">
            <a:spLocks/>
          </p:cNvSpPr>
          <p:nvPr/>
        </p:nvSpPr>
        <p:spPr>
          <a:xfrm>
            <a:off x="500034" y="928670"/>
            <a:ext cx="8229600" cy="939784"/>
          </a:xfrm>
          <a:prstGeom prst="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th-TH" sz="3600" b="1" dirty="0" smtClean="0">
                <a:latin typeface="CordiaUPC"/>
                <a:cs typeface="CordiaUPC"/>
              </a:rPr>
              <a:t>จะแก้โจทย์ปัญหาด้วยวิธีใด</a:t>
            </a:r>
            <a:endParaRPr kumimoji="0" lang="th-TH" sz="3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ordiaUPC"/>
              <a:cs typeface="CordiaUPC"/>
            </a:endParaRPr>
          </a:p>
        </p:txBody>
      </p:sp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475559" y="2357430"/>
            <a:ext cx="8229600" cy="20717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3"/>
            <a:endParaRPr lang="th-TH" dirty="0" smtClean="0"/>
          </a:p>
          <a:p>
            <a:pPr lvl="3"/>
            <a:r>
              <a:rPr lang="th-TH" sz="3200" dirty="0" smtClean="0">
                <a:cs typeface="+mj-cs"/>
              </a:rPr>
              <a:t> 		        </a:t>
            </a:r>
            <a:r>
              <a:rPr lang="th-TH" sz="3200" b="1" dirty="0" smtClean="0">
                <a:latin typeface="CordiaUPC"/>
                <a:cs typeface="CordiaUPC"/>
              </a:rPr>
              <a:t>ใช้วิธีลบ</a:t>
            </a:r>
          </a:p>
          <a:p>
            <a:pPr lvl="3"/>
            <a:r>
              <a:rPr lang="th-TH" sz="3200" b="1" dirty="0" smtClean="0">
                <a:latin typeface="CordiaUPC"/>
                <a:cs typeface="CordiaUPC"/>
              </a:rPr>
              <a:t>	</a:t>
            </a:r>
            <a:r>
              <a:rPr lang="th-TH" sz="3200" dirty="0" smtClean="0">
                <a:latin typeface="CordiaUPC"/>
                <a:cs typeface="CordiaUPC"/>
              </a:rPr>
              <a:t>           นำความยาวของผ้าที่แม่มี</a:t>
            </a:r>
          </a:p>
          <a:p>
            <a:pPr lvl="3"/>
            <a:r>
              <a:rPr lang="th-TH" sz="3200" dirty="0" smtClean="0">
                <a:latin typeface="CordiaUPC"/>
                <a:cs typeface="CordiaUPC"/>
              </a:rPr>
              <a:t>    มาลบกับความยาวของผ้าที่ตัดไปทำผ้าปูโต๊ะ</a:t>
            </a:r>
            <a:endParaRPr lang="en-US" sz="3200" dirty="0" smtClean="0">
              <a:latin typeface="CordiaUPC"/>
              <a:cs typeface="CordiaUPC"/>
            </a:endParaRPr>
          </a:p>
          <a:p>
            <a:pPr lvl="3"/>
            <a:endParaRPr lang="en-US" dirty="0">
              <a:latin typeface="CordiaUPC"/>
              <a:cs typeface="CordiaUPC"/>
            </a:endParaRPr>
          </a:p>
        </p:txBody>
      </p:sp>
      <p:pic>
        <p:nvPicPr>
          <p:cNvPr id="1026" name="Picture 2" descr="G:\คลิปอาร์ทภาพแทรก\การตูนน่ารัก\61-20070209141849.jp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933056"/>
            <a:ext cx="1560174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8648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611560" y="1052736"/>
            <a:ext cx="7568689" cy="42165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h-TH" sz="2400" dirty="0"/>
              <a:t> </a:t>
            </a:r>
            <a:r>
              <a:rPr lang="th-TH" b="1" u="sng" dirty="0">
                <a:latin typeface="CordiaUPC"/>
                <a:cs typeface="CordiaUPC"/>
              </a:rPr>
              <a:t>วิธีทำ</a:t>
            </a:r>
            <a:r>
              <a:rPr lang="en-US" sz="2400" dirty="0">
                <a:latin typeface="CordiaUPC"/>
                <a:cs typeface="CordiaUPC"/>
              </a:rPr>
              <a:t>	</a:t>
            </a:r>
            <a:r>
              <a:rPr lang="th-TH" b="1" dirty="0" smtClean="0">
                <a:latin typeface="CordiaUPC"/>
                <a:cs typeface="CordiaUPC"/>
              </a:rPr>
              <a:t>ที่ ๑</a:t>
            </a:r>
            <a:r>
              <a:rPr lang="en-US" sz="2400" dirty="0">
                <a:latin typeface="CordiaUPC"/>
                <a:cs typeface="CordiaUPC"/>
              </a:rPr>
              <a:t>				</a:t>
            </a:r>
            <a:r>
              <a:rPr lang="th-TH" sz="2400" dirty="0">
                <a:latin typeface="CordiaUPC"/>
                <a:cs typeface="CordiaUPC"/>
              </a:rPr>
              <a:t>	</a:t>
            </a:r>
          </a:p>
          <a:p>
            <a:r>
              <a:rPr lang="th-TH" dirty="0">
                <a:latin typeface="CordiaUPC"/>
                <a:cs typeface="CordiaUPC"/>
              </a:rPr>
              <a:t>		</a:t>
            </a:r>
            <a:endParaRPr lang="th-TH" dirty="0" smtClean="0">
              <a:latin typeface="CordiaUPC"/>
              <a:cs typeface="CordiaUPC"/>
            </a:endParaRPr>
          </a:p>
          <a:p>
            <a:r>
              <a:rPr lang="th-TH" dirty="0" smtClean="0">
                <a:latin typeface="CordiaUPC"/>
                <a:cs typeface="CordiaUPC"/>
              </a:rPr>
              <a:t>       </a:t>
            </a:r>
            <a:r>
              <a:rPr lang="th-TH" dirty="0">
                <a:latin typeface="CordiaUPC"/>
                <a:cs typeface="CordiaUPC"/>
              </a:rPr>
              <a:t>แม่มีผ้าสีขาวยาว		                  </a:t>
            </a:r>
            <a:r>
              <a:rPr lang="th-TH" dirty="0" smtClean="0">
                <a:latin typeface="CordiaUPC"/>
                <a:cs typeface="CordiaUPC"/>
              </a:rPr>
              <a:t>๑,๕๐๐         เซนติเมตร</a:t>
            </a:r>
            <a:endParaRPr lang="th-TH" dirty="0">
              <a:latin typeface="CordiaUPC"/>
              <a:cs typeface="CordiaUPC"/>
            </a:endParaRPr>
          </a:p>
          <a:p>
            <a:r>
              <a:rPr lang="th-TH" dirty="0">
                <a:latin typeface="CordiaUPC"/>
                <a:cs typeface="CordiaUPC"/>
              </a:rPr>
              <a:t>       ตัดไปทำผ้าปูโต๊ะ			       </a:t>
            </a:r>
            <a:r>
              <a:rPr lang="th-TH" u="sng" dirty="0" smtClean="0">
                <a:latin typeface="CordiaUPC"/>
                <a:cs typeface="CordiaUPC"/>
              </a:rPr>
              <a:t>๗๒๐ </a:t>
            </a:r>
            <a:r>
              <a:rPr lang="th-TH" dirty="0" smtClean="0">
                <a:latin typeface="CordiaUPC"/>
                <a:cs typeface="CordiaUPC"/>
              </a:rPr>
              <a:t>        </a:t>
            </a:r>
            <a:r>
              <a:rPr lang="th-TH" dirty="0" smtClean="0">
                <a:latin typeface="CordiaUPC"/>
                <a:cs typeface="CordiaUPC"/>
              </a:rPr>
              <a:t>เซนติเมตร</a:t>
            </a:r>
            <a:endParaRPr lang="th-TH" dirty="0">
              <a:latin typeface="CordiaUPC"/>
              <a:cs typeface="CordiaUPC"/>
            </a:endParaRPr>
          </a:p>
          <a:p>
            <a:r>
              <a:rPr lang="th-TH" sz="1600" dirty="0">
                <a:latin typeface="CordiaUPC"/>
                <a:cs typeface="CordiaUPC"/>
              </a:rPr>
              <a:t>              </a:t>
            </a:r>
            <a:r>
              <a:rPr lang="th-TH" dirty="0">
                <a:latin typeface="CordiaUPC"/>
                <a:cs typeface="CordiaUPC"/>
              </a:rPr>
              <a:t>แม่ยังเหลือผ้าอีก		</a:t>
            </a:r>
            <a:r>
              <a:rPr lang="en-US" dirty="0">
                <a:latin typeface="CordiaUPC"/>
                <a:cs typeface="CordiaUPC"/>
              </a:rPr>
              <a:t>	</a:t>
            </a:r>
            <a:r>
              <a:rPr lang="en-US" dirty="0" smtClean="0">
                <a:latin typeface="CordiaUPC"/>
                <a:cs typeface="CordiaUPC"/>
              </a:rPr>
              <a:t>      </a:t>
            </a:r>
            <a:r>
              <a:rPr lang="th-TH" dirty="0" smtClean="0">
                <a:latin typeface="CordiaUPC"/>
                <a:cs typeface="CordiaUPC"/>
              </a:rPr>
              <a:t> </a:t>
            </a:r>
            <a:r>
              <a:rPr lang="en-US" u="dbl" dirty="0" smtClean="0">
                <a:latin typeface="CordiaUPC"/>
                <a:cs typeface="CordiaUPC"/>
              </a:rPr>
              <a:t> </a:t>
            </a:r>
            <a:r>
              <a:rPr lang="th-TH" u="dbl" dirty="0" smtClean="0">
                <a:latin typeface="CordiaUPC"/>
                <a:cs typeface="CordiaUPC"/>
              </a:rPr>
              <a:t>๗๘๐</a:t>
            </a:r>
            <a:r>
              <a:rPr lang="en-US" dirty="0" smtClean="0">
                <a:latin typeface="CordiaUPC"/>
                <a:cs typeface="CordiaUPC"/>
              </a:rPr>
              <a:t>       </a:t>
            </a:r>
            <a:r>
              <a:rPr lang="th-TH" dirty="0" smtClean="0">
                <a:latin typeface="CordiaUPC"/>
                <a:cs typeface="CordiaUPC"/>
              </a:rPr>
              <a:t> เซนติเมตร</a:t>
            </a:r>
            <a:r>
              <a:rPr lang="en-US" dirty="0">
                <a:latin typeface="CordiaUPC"/>
                <a:cs typeface="CordiaUPC"/>
              </a:rPr>
              <a:t>	</a:t>
            </a:r>
            <a:endParaRPr lang="en-US" dirty="0" smtClean="0">
              <a:latin typeface="CordiaUPC"/>
              <a:cs typeface="CordiaUPC"/>
            </a:endParaRPr>
          </a:p>
          <a:p>
            <a:r>
              <a:rPr lang="th-TH" dirty="0" smtClean="0">
                <a:latin typeface="CordiaUPC"/>
                <a:cs typeface="CordiaUPC"/>
              </a:rPr>
              <a:t>                            หรือ  </a:t>
            </a:r>
            <a:r>
              <a:rPr lang="th-TH" dirty="0">
                <a:latin typeface="CordiaUPC"/>
                <a:cs typeface="CordiaUPC"/>
              </a:rPr>
              <a:t>๗ เมตร  ๘๐  เซนติเมตร</a:t>
            </a:r>
          </a:p>
          <a:p>
            <a:endParaRPr lang="en-US" sz="1600" dirty="0">
              <a:latin typeface="CordiaUPC"/>
              <a:cs typeface="CordiaUPC"/>
            </a:endParaRPr>
          </a:p>
          <a:p>
            <a:r>
              <a:rPr lang="th-TH" dirty="0">
                <a:latin typeface="CordiaUPC"/>
                <a:cs typeface="CordiaUPC"/>
              </a:rPr>
              <a:t>      </a:t>
            </a:r>
            <a:r>
              <a:rPr lang="th-TH" u="dbl" dirty="0">
                <a:latin typeface="CordiaUPC"/>
                <a:cs typeface="CordiaUPC"/>
              </a:rPr>
              <a:t>ตอบ</a:t>
            </a:r>
            <a:r>
              <a:rPr lang="th-TH" dirty="0">
                <a:latin typeface="CordiaUPC"/>
                <a:cs typeface="CordiaUPC"/>
              </a:rPr>
              <a:t>  แม่ยังเหลือผ้าอีก  ๗ เมตร  ๘๐  </a:t>
            </a:r>
            <a:r>
              <a:rPr lang="th-TH" dirty="0" smtClean="0">
                <a:latin typeface="CordiaUPC"/>
                <a:cs typeface="CordiaUPC"/>
              </a:rPr>
              <a:t>เซนติเมตร</a:t>
            </a:r>
          </a:p>
          <a:p>
            <a:endParaRPr lang="th-TH" dirty="0"/>
          </a:p>
          <a:p>
            <a:endParaRPr lang="th-TH" dirty="0"/>
          </a:p>
        </p:txBody>
      </p:sp>
      <p:sp>
        <p:nvSpPr>
          <p:cNvPr id="5" name="ลบ 4"/>
          <p:cNvSpPr/>
          <p:nvPr/>
        </p:nvSpPr>
        <p:spPr>
          <a:xfrm>
            <a:off x="6372200" y="2276872"/>
            <a:ext cx="288032" cy="21602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2050" name="Picture 2" descr="G:\คลิปอาร์ทภาพแทรก\การตูนน่ารัก\61-20070211215725.jp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509120"/>
            <a:ext cx="1504950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1132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5"/>
            <a:ext cx="8229600" cy="496855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h-TH" sz="2800" dirty="0" smtClean="0"/>
              <a:t>       </a:t>
            </a:r>
            <a:r>
              <a:rPr lang="th-TH" sz="2800" dirty="0" smtClean="0">
                <a:latin typeface="CordiaUPC"/>
                <a:cs typeface="CordiaUPC"/>
              </a:rPr>
              <a:t>  </a:t>
            </a:r>
            <a:r>
              <a:rPr lang="th-TH" b="1" u="sng" dirty="0" smtClean="0">
                <a:latin typeface="CordiaUPC"/>
                <a:cs typeface="CordiaUPC"/>
              </a:rPr>
              <a:t>วิธีทำ</a:t>
            </a:r>
            <a:r>
              <a:rPr lang="en-US" sz="2800" dirty="0">
                <a:latin typeface="CordiaUPC"/>
                <a:cs typeface="CordiaUPC"/>
              </a:rPr>
              <a:t> </a:t>
            </a:r>
            <a:r>
              <a:rPr lang="en-US" sz="2800" dirty="0" smtClean="0">
                <a:latin typeface="CordiaUPC"/>
                <a:cs typeface="CordiaUPC"/>
              </a:rPr>
              <a:t>  </a:t>
            </a:r>
            <a:r>
              <a:rPr lang="th-TH" b="1" dirty="0" smtClean="0">
                <a:latin typeface="CordiaUPC"/>
                <a:cs typeface="CordiaUPC"/>
              </a:rPr>
              <a:t>ที่ ๒</a:t>
            </a:r>
            <a:r>
              <a:rPr lang="en-US" sz="2800" dirty="0">
                <a:latin typeface="CordiaUPC"/>
                <a:cs typeface="CordiaUPC"/>
              </a:rPr>
              <a:t>				</a:t>
            </a:r>
            <a:r>
              <a:rPr lang="th-TH" sz="2800" dirty="0" smtClean="0">
                <a:latin typeface="CordiaUPC"/>
                <a:cs typeface="CordiaUPC"/>
              </a:rPr>
              <a:t>	</a:t>
            </a:r>
          </a:p>
          <a:p>
            <a:pPr marL="0" indent="0">
              <a:buNone/>
            </a:pPr>
            <a:r>
              <a:rPr lang="en-US" dirty="0">
                <a:latin typeface="CordiaUPC"/>
                <a:cs typeface="CordiaUPC"/>
              </a:rPr>
              <a:t>					</a:t>
            </a:r>
            <a:r>
              <a:rPr lang="th-TH" dirty="0" smtClean="0">
                <a:latin typeface="CordiaUPC"/>
                <a:cs typeface="CordiaUPC"/>
              </a:rPr>
              <a:t>    เมตร</a:t>
            </a:r>
            <a:r>
              <a:rPr lang="th-TH" dirty="0">
                <a:latin typeface="CordiaUPC"/>
                <a:cs typeface="CordiaUPC"/>
              </a:rPr>
              <a:t>		เซนติเมตร</a:t>
            </a:r>
            <a:endParaRPr lang="en-US" sz="1800" dirty="0">
              <a:latin typeface="CordiaUPC"/>
              <a:cs typeface="CordiaUPC"/>
            </a:endParaRPr>
          </a:p>
          <a:p>
            <a:pPr marL="0" indent="0">
              <a:buNone/>
            </a:pPr>
            <a:r>
              <a:rPr lang="th-TH" dirty="0" smtClean="0">
                <a:latin typeface="CordiaUPC"/>
                <a:cs typeface="CordiaUPC"/>
              </a:rPr>
              <a:t>       แม่</a:t>
            </a:r>
            <a:r>
              <a:rPr lang="th-TH" dirty="0">
                <a:latin typeface="CordiaUPC"/>
                <a:cs typeface="CordiaUPC"/>
              </a:rPr>
              <a:t>มีผ้าสีขาวยาว		</a:t>
            </a:r>
            <a:r>
              <a:rPr lang="th-TH" dirty="0" smtClean="0">
                <a:latin typeface="CordiaUPC"/>
                <a:cs typeface="CordiaUPC"/>
              </a:rPr>
              <a:t>                  ๑๔                </a:t>
            </a:r>
            <a:r>
              <a:rPr lang="th-TH" dirty="0">
                <a:latin typeface="CordiaUPC"/>
                <a:cs typeface="CordiaUPC"/>
              </a:rPr>
              <a:t>๑๐๐ </a:t>
            </a:r>
            <a:r>
              <a:rPr lang="th-TH" dirty="0" smtClean="0">
                <a:latin typeface="CordiaUPC"/>
                <a:cs typeface="CordiaUPC"/>
              </a:rPr>
              <a:t>    </a:t>
            </a:r>
          </a:p>
          <a:p>
            <a:pPr marL="0" indent="0">
              <a:buNone/>
            </a:pPr>
            <a:r>
              <a:rPr lang="th-TH" dirty="0">
                <a:latin typeface="CordiaUPC"/>
                <a:cs typeface="CordiaUPC"/>
              </a:rPr>
              <a:t> </a:t>
            </a:r>
            <a:r>
              <a:rPr lang="th-TH" dirty="0" smtClean="0">
                <a:latin typeface="CordiaUPC"/>
                <a:cs typeface="CordiaUPC"/>
              </a:rPr>
              <a:t>      ตัด</a:t>
            </a:r>
            <a:r>
              <a:rPr lang="th-TH" dirty="0">
                <a:latin typeface="CordiaUPC"/>
                <a:cs typeface="CordiaUPC"/>
              </a:rPr>
              <a:t>ไปทำผ้าปูโต๊ะ			</a:t>
            </a:r>
            <a:r>
              <a:rPr lang="th-TH" dirty="0" smtClean="0">
                <a:latin typeface="CordiaUPC"/>
                <a:cs typeface="CordiaUPC"/>
              </a:rPr>
              <a:t>        </a:t>
            </a:r>
            <a:r>
              <a:rPr lang="th-TH" u="sng" dirty="0" smtClean="0">
                <a:latin typeface="CordiaUPC"/>
                <a:cs typeface="CordiaUPC"/>
              </a:rPr>
              <a:t>๗ </a:t>
            </a:r>
            <a:r>
              <a:rPr lang="th-TH" u="sng" dirty="0">
                <a:latin typeface="CordiaUPC"/>
                <a:cs typeface="CordiaUPC"/>
              </a:rPr>
              <a:t>		  </a:t>
            </a:r>
            <a:r>
              <a:rPr lang="th-TH" u="sng" dirty="0" smtClean="0">
                <a:latin typeface="CordiaUPC"/>
                <a:cs typeface="CordiaUPC"/>
              </a:rPr>
              <a:t>   </a:t>
            </a:r>
            <a:r>
              <a:rPr lang="th-TH" u="sng" dirty="0">
                <a:latin typeface="CordiaUPC"/>
                <a:cs typeface="CordiaUPC"/>
              </a:rPr>
              <a:t>๒๐ </a:t>
            </a:r>
            <a:r>
              <a:rPr lang="th-TH" sz="1800" dirty="0" smtClean="0">
                <a:latin typeface="CordiaUPC"/>
                <a:cs typeface="CordiaUPC"/>
              </a:rPr>
              <a:t>    </a:t>
            </a:r>
          </a:p>
          <a:p>
            <a:pPr marL="0" indent="0">
              <a:buNone/>
            </a:pPr>
            <a:r>
              <a:rPr lang="th-TH" sz="1800" dirty="0">
                <a:latin typeface="CordiaUPC"/>
                <a:cs typeface="CordiaUPC"/>
              </a:rPr>
              <a:t> </a:t>
            </a:r>
            <a:r>
              <a:rPr lang="th-TH" sz="1800" dirty="0" smtClean="0">
                <a:latin typeface="CordiaUPC"/>
                <a:cs typeface="CordiaUPC"/>
              </a:rPr>
              <a:t>             </a:t>
            </a:r>
            <a:r>
              <a:rPr lang="th-TH" dirty="0" smtClean="0">
                <a:latin typeface="CordiaUPC"/>
                <a:cs typeface="CordiaUPC"/>
              </a:rPr>
              <a:t>แม่</a:t>
            </a:r>
            <a:r>
              <a:rPr lang="th-TH" dirty="0">
                <a:latin typeface="CordiaUPC"/>
                <a:cs typeface="CordiaUPC"/>
              </a:rPr>
              <a:t>ยังเหลือผ้าอีก		</a:t>
            </a:r>
            <a:r>
              <a:rPr lang="en-US" dirty="0">
                <a:latin typeface="CordiaUPC"/>
                <a:cs typeface="CordiaUPC"/>
              </a:rPr>
              <a:t>	</a:t>
            </a:r>
            <a:r>
              <a:rPr lang="en-US" dirty="0" smtClean="0">
                <a:latin typeface="CordiaUPC"/>
                <a:cs typeface="CordiaUPC"/>
              </a:rPr>
              <a:t>      </a:t>
            </a:r>
            <a:r>
              <a:rPr lang="en-US" u="dbl" dirty="0" smtClean="0">
                <a:latin typeface="CordiaUPC"/>
                <a:cs typeface="CordiaUPC"/>
              </a:rPr>
              <a:t> </a:t>
            </a:r>
            <a:r>
              <a:rPr lang="th-TH" u="dbl" dirty="0">
                <a:latin typeface="CordiaUPC"/>
                <a:cs typeface="CordiaUPC"/>
              </a:rPr>
              <a:t>๗</a:t>
            </a:r>
            <a:r>
              <a:rPr lang="en-US" u="dbl" dirty="0">
                <a:latin typeface="CordiaUPC"/>
                <a:cs typeface="CordiaUPC"/>
              </a:rPr>
              <a:t>        </a:t>
            </a:r>
            <a:r>
              <a:rPr lang="en-US" u="dbl" dirty="0" smtClean="0">
                <a:latin typeface="CordiaUPC"/>
                <a:cs typeface="CordiaUPC"/>
              </a:rPr>
              <a:t>  </a:t>
            </a:r>
            <a:r>
              <a:rPr lang="en-US" u="dbl" dirty="0">
                <a:latin typeface="CordiaUPC"/>
                <a:cs typeface="CordiaUPC"/>
              </a:rPr>
              <a:t>	    </a:t>
            </a:r>
            <a:r>
              <a:rPr lang="th-TH" u="dbl" dirty="0">
                <a:latin typeface="CordiaUPC"/>
                <a:cs typeface="CordiaUPC"/>
              </a:rPr>
              <a:t>๘๐</a:t>
            </a:r>
            <a:r>
              <a:rPr lang="en-US" u="dbl" dirty="0">
                <a:latin typeface="CordiaUPC"/>
                <a:cs typeface="CordiaUPC"/>
              </a:rPr>
              <a:t>	</a:t>
            </a:r>
            <a:endParaRPr lang="en-US" sz="1800" dirty="0">
              <a:latin typeface="CordiaUPC"/>
              <a:cs typeface="CordiaUPC"/>
            </a:endParaRPr>
          </a:p>
          <a:p>
            <a:pPr marL="0" indent="0">
              <a:buNone/>
            </a:pPr>
            <a:r>
              <a:rPr lang="th-TH" dirty="0" smtClean="0">
                <a:latin typeface="CordiaUPC"/>
                <a:cs typeface="CordiaUPC"/>
              </a:rPr>
              <a:t>      </a:t>
            </a:r>
            <a:r>
              <a:rPr lang="th-TH" u="dbl" dirty="0" smtClean="0">
                <a:latin typeface="CordiaUPC"/>
                <a:cs typeface="CordiaUPC"/>
              </a:rPr>
              <a:t>ตอบ</a:t>
            </a:r>
            <a:r>
              <a:rPr lang="th-TH" dirty="0" smtClean="0">
                <a:latin typeface="CordiaUPC"/>
                <a:cs typeface="CordiaUPC"/>
              </a:rPr>
              <a:t>  </a:t>
            </a:r>
            <a:r>
              <a:rPr lang="th-TH" dirty="0">
                <a:latin typeface="CordiaUPC"/>
                <a:cs typeface="CordiaUPC"/>
              </a:rPr>
              <a:t>แม่ยังเหลือผ้าอีก  ๗ เมตร  ๘๐  เซนติเมตร</a:t>
            </a:r>
            <a:endParaRPr lang="en-US" sz="1800" dirty="0">
              <a:latin typeface="CordiaUPC"/>
              <a:cs typeface="CordiaUPC"/>
            </a:endParaRP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th-TH" dirty="0"/>
          </a:p>
        </p:txBody>
      </p:sp>
      <p:pic>
        <p:nvPicPr>
          <p:cNvPr id="3075" name="Picture 3" descr="G:\คลิปอาร์ทภาพแทรก\น้องหนึ่ง\เครื่องมือเครื่องใช้\เก้าอี้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293096"/>
            <a:ext cx="1228725" cy="129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ลบ 3"/>
          <p:cNvSpPr/>
          <p:nvPr/>
        </p:nvSpPr>
        <p:spPr>
          <a:xfrm>
            <a:off x="7715272" y="2500306"/>
            <a:ext cx="357190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89372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540060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th-TH" sz="900" dirty="0" smtClean="0"/>
              <a:t>        </a:t>
            </a:r>
          </a:p>
          <a:p>
            <a:pPr marL="0" indent="0" algn="ctr">
              <a:buNone/>
            </a:pPr>
            <a:r>
              <a:rPr lang="th-TH" sz="4000" dirty="0" smtClean="0">
                <a:solidFill>
                  <a:srgbClr val="C00000"/>
                </a:solidFill>
                <a:latin typeface="CordiaUPC"/>
                <a:cs typeface="CordiaUPC"/>
              </a:rPr>
              <a:t>ตัวอย่างโจทย์ ที่ ๒</a:t>
            </a:r>
          </a:p>
          <a:p>
            <a:pPr marL="0" indent="0" algn="ctr">
              <a:buNone/>
            </a:pPr>
            <a:endParaRPr lang="th-TH" sz="1000" dirty="0" smtClean="0">
              <a:latin typeface="CordiaUPC"/>
              <a:cs typeface="CordiaUPC"/>
            </a:endParaRPr>
          </a:p>
          <a:p>
            <a:pPr marL="0" indent="0">
              <a:buNone/>
            </a:pPr>
            <a:r>
              <a:rPr lang="th-TH" sz="4000" b="1" dirty="0" smtClean="0">
                <a:latin typeface="CordiaUPC"/>
                <a:cs typeface="CordiaUPC"/>
              </a:rPr>
              <a:t>    น้อง</a:t>
            </a:r>
            <a:r>
              <a:rPr lang="th-TH" sz="4000" b="1" dirty="0">
                <a:latin typeface="CordiaUPC"/>
                <a:cs typeface="CordiaUPC"/>
              </a:rPr>
              <a:t>เนยสูง  ๑ เมตร  ๓๕ เซนติเมตร  </a:t>
            </a:r>
            <a:endParaRPr lang="th-TH" sz="4000" b="1" dirty="0" smtClean="0">
              <a:latin typeface="CordiaUPC"/>
              <a:cs typeface="CordiaUPC"/>
            </a:endParaRPr>
          </a:p>
          <a:p>
            <a:pPr marL="0" indent="0">
              <a:buNone/>
            </a:pPr>
            <a:r>
              <a:rPr lang="th-TH" sz="4000" b="1" dirty="0">
                <a:latin typeface="CordiaUPC"/>
                <a:cs typeface="CordiaUPC"/>
              </a:rPr>
              <a:t> </a:t>
            </a:r>
            <a:r>
              <a:rPr lang="th-TH" sz="4000" b="1" dirty="0" smtClean="0">
                <a:latin typeface="CordiaUPC"/>
                <a:cs typeface="CordiaUPC"/>
              </a:rPr>
              <a:t>   น้อง</a:t>
            </a:r>
            <a:r>
              <a:rPr lang="th-TH" sz="4000" b="1" dirty="0">
                <a:latin typeface="CordiaUPC"/>
                <a:cs typeface="CordiaUPC"/>
              </a:rPr>
              <a:t>นิดสูง ๑๔๘ เซนติเมตร </a:t>
            </a:r>
            <a:endParaRPr lang="th-TH" sz="4000" b="1" dirty="0" smtClean="0">
              <a:latin typeface="CordiaUPC"/>
              <a:cs typeface="CordiaUPC"/>
            </a:endParaRPr>
          </a:p>
          <a:p>
            <a:pPr marL="0" indent="0">
              <a:buNone/>
            </a:pPr>
            <a:r>
              <a:rPr lang="th-TH" sz="4000" b="1" dirty="0" smtClean="0">
                <a:latin typeface="CordiaUPC"/>
                <a:cs typeface="CordiaUPC"/>
              </a:rPr>
              <a:t>    น้อง</a:t>
            </a:r>
            <a:r>
              <a:rPr lang="th-TH" sz="4000" b="1" dirty="0">
                <a:latin typeface="CordiaUPC"/>
                <a:cs typeface="CordiaUPC"/>
              </a:rPr>
              <a:t>เนยมีความ</a:t>
            </a:r>
            <a:r>
              <a:rPr lang="th-TH" sz="4000" b="1" dirty="0" smtClean="0">
                <a:latin typeface="CordiaUPC"/>
                <a:cs typeface="CordiaUPC"/>
              </a:rPr>
              <a:t>สูง</a:t>
            </a:r>
          </a:p>
          <a:p>
            <a:pPr marL="0" indent="0">
              <a:buNone/>
            </a:pPr>
            <a:r>
              <a:rPr lang="th-TH" sz="4000" b="1" dirty="0">
                <a:latin typeface="CordiaUPC"/>
                <a:cs typeface="CordiaUPC"/>
              </a:rPr>
              <a:t> </a:t>
            </a:r>
            <a:r>
              <a:rPr lang="th-TH" sz="4000" b="1" dirty="0" smtClean="0">
                <a:latin typeface="CordiaUPC"/>
                <a:cs typeface="CordiaUPC"/>
              </a:rPr>
              <a:t>   ต่าง</a:t>
            </a:r>
            <a:r>
              <a:rPr lang="th-TH" sz="4000" b="1" dirty="0">
                <a:latin typeface="CordiaUPC"/>
                <a:cs typeface="CordiaUPC"/>
              </a:rPr>
              <a:t>จากน้องนิดเท่าใด</a:t>
            </a:r>
            <a:endParaRPr lang="en-US" sz="4000" b="1" dirty="0">
              <a:latin typeface="CordiaUPC"/>
              <a:cs typeface="CordiaUPC"/>
            </a:endParaRPr>
          </a:p>
          <a:p>
            <a:pPr marL="0" indent="0">
              <a:buNone/>
            </a:pPr>
            <a:r>
              <a:rPr lang="th-TH" dirty="0" smtClean="0"/>
              <a:t>  </a:t>
            </a:r>
            <a:endParaRPr lang="th-TH" dirty="0"/>
          </a:p>
        </p:txBody>
      </p:sp>
      <p:pic>
        <p:nvPicPr>
          <p:cNvPr id="4098" name="Picture 2" descr="G:\รูปแทรก\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429000"/>
            <a:ext cx="2639335" cy="2302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6655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939784"/>
          </a:xfrm>
          <a:solidFill>
            <a:schemeClr val="tx2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3600" b="1" dirty="0" smtClean="0">
                <a:latin typeface="CordiaUPC"/>
                <a:cs typeface="CordiaUPC"/>
              </a:rPr>
              <a:t>โจทย์กำหนดอะไรให้บ้าง</a:t>
            </a:r>
            <a:endParaRPr lang="th-TH" sz="3600" b="1" dirty="0">
              <a:latin typeface="CordiaUPC"/>
              <a:cs typeface="CordiaUPC"/>
            </a:endParaRPr>
          </a:p>
        </p:txBody>
      </p:sp>
      <p:sp>
        <p:nvSpPr>
          <p:cNvPr id="4" name="ชื่อเรื่อง 1"/>
          <p:cNvSpPr txBox="1">
            <a:spLocks/>
          </p:cNvSpPr>
          <p:nvPr/>
        </p:nvSpPr>
        <p:spPr>
          <a:xfrm>
            <a:off x="500034" y="1571612"/>
            <a:ext cx="8229600" cy="17145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th-TH" sz="3200" dirty="0"/>
              <a:t> </a:t>
            </a:r>
            <a:r>
              <a:rPr lang="th-TH" sz="3600" b="1" dirty="0">
                <a:latin typeface="CordiaUPC"/>
                <a:cs typeface="CordiaUPC"/>
              </a:rPr>
              <a:t>น้องเนยสูง  ๑ เมตร  ๓๕ เซนติเมตร  </a:t>
            </a:r>
            <a:endParaRPr lang="en-US" sz="3600" b="1" dirty="0">
              <a:latin typeface="CordiaUPC"/>
              <a:cs typeface="CordiaUPC"/>
            </a:endParaRPr>
          </a:p>
          <a:p>
            <a:pPr algn="ctr"/>
            <a:r>
              <a:rPr lang="th-TH" sz="3600" b="1" dirty="0" smtClean="0">
                <a:latin typeface="CordiaUPC"/>
                <a:cs typeface="CordiaUPC"/>
              </a:rPr>
              <a:t>น้อง</a:t>
            </a:r>
            <a:r>
              <a:rPr lang="th-TH" sz="3600" b="1" dirty="0">
                <a:latin typeface="CordiaUPC"/>
                <a:cs typeface="CordiaUPC"/>
              </a:rPr>
              <a:t>นิดสูง ๑๔๘ เซนติเมตร</a:t>
            </a:r>
            <a:endParaRPr lang="en-US" sz="3600" b="1" dirty="0">
              <a:latin typeface="CordiaUPC"/>
              <a:cs typeface="CordiaUPC"/>
            </a:endParaRPr>
          </a:p>
        </p:txBody>
      </p:sp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500034" y="3429000"/>
            <a:ext cx="8229600" cy="939784"/>
          </a:xfrm>
          <a:prstGeom prst="rect">
            <a:avLst/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ordiaUPC"/>
                <a:ea typeface="+mn-ea"/>
                <a:cs typeface="CordiaUPC"/>
              </a:rPr>
              <a:t>โจทย์ถามอะไร</a:t>
            </a:r>
            <a:endParaRPr kumimoji="0" lang="th-TH" sz="3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ordiaUPC"/>
              <a:ea typeface="+mn-ea"/>
              <a:cs typeface="CordiaUPC"/>
            </a:endParaRPr>
          </a:p>
        </p:txBody>
      </p:sp>
      <p:sp>
        <p:nvSpPr>
          <p:cNvPr id="6" name="ชื่อเรื่อง 1"/>
          <p:cNvSpPr txBox="1">
            <a:spLocks/>
          </p:cNvSpPr>
          <p:nvPr/>
        </p:nvSpPr>
        <p:spPr>
          <a:xfrm>
            <a:off x="428596" y="4643446"/>
            <a:ext cx="8229600" cy="12858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3" algn="ctr"/>
            <a:r>
              <a:rPr lang="th-TH" sz="3200" b="1" dirty="0" smtClean="0">
                <a:latin typeface="CordiaUPC"/>
                <a:cs typeface="CordiaUPC"/>
              </a:rPr>
              <a:t>น้อง</a:t>
            </a:r>
            <a:r>
              <a:rPr lang="th-TH" sz="3200" b="1" dirty="0">
                <a:latin typeface="CordiaUPC"/>
                <a:cs typeface="CordiaUPC"/>
              </a:rPr>
              <a:t>เนยมีความสูงต่างจากน้องนิดเท่าใด</a:t>
            </a:r>
            <a:endParaRPr lang="en-US" b="1" dirty="0">
              <a:latin typeface="CordiaUPC"/>
              <a:cs typeface="CordiaUPC"/>
            </a:endParaRPr>
          </a:p>
        </p:txBody>
      </p:sp>
    </p:spTree>
    <p:extLst>
      <p:ext uri="{BB962C8B-B14F-4D97-AF65-F5344CB8AC3E}">
        <p14:creationId xmlns:p14="http://schemas.microsoft.com/office/powerpoint/2010/main" val="3780963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542</Words>
  <Application>Microsoft Macintosh PowerPoint</Application>
  <PresentationFormat>On-screen Show (4:3)</PresentationFormat>
  <Paragraphs>132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PowerPoint Presentation</vt:lpstr>
      <vt:lpstr>ตัวอย่างโจทย์ ที่ ๑  แม่มีผ้าสีขาวยาว ๑๕ เมตร   ตัดไปทำผ้าปูโต๊ะ ๗ เมตร ๒๐ เซนติเมตร  แม่ยังเหลือผ้าอีกเท่าใด  </vt:lpstr>
      <vt:lpstr>โจทย์กำหนดอะไรให้บ้าง</vt:lpstr>
      <vt:lpstr>PowerPoint Presentation</vt:lpstr>
      <vt:lpstr>PowerPoint Presentation</vt:lpstr>
      <vt:lpstr>PowerPoint Presentation</vt:lpstr>
      <vt:lpstr>PowerPoint Presentation</vt:lpstr>
      <vt:lpstr>โจทย์กำหนดอะไรให้บ้าง</vt:lpstr>
      <vt:lpstr>PowerPoint Presentation</vt:lpstr>
      <vt:lpstr>PowerPoint Presentation</vt:lpstr>
      <vt:lpstr>PowerPoint Presentation</vt:lpstr>
      <vt:lpstr>PowerPoint Presentation</vt:lpstr>
      <vt:lpstr>วิเคราะห์โจทย์</vt:lpstr>
      <vt:lpstr>PowerPoint Presentation</vt:lpstr>
      <vt:lpstr>PowerPoint Presentation</vt:lpstr>
      <vt:lpstr>วิเคราะห์โจทย์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pitula-P5</dc:creator>
  <cp:lastModifiedBy>LOokgade</cp:lastModifiedBy>
  <cp:revision>36</cp:revision>
  <dcterms:created xsi:type="dcterms:W3CDTF">2015-07-10T04:06:29Z</dcterms:created>
  <dcterms:modified xsi:type="dcterms:W3CDTF">2015-07-12T08:32:45Z</dcterms:modified>
</cp:coreProperties>
</file>