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8" r:id="rId3"/>
    <p:sldId id="284" r:id="rId4"/>
    <p:sldId id="257" r:id="rId5"/>
    <p:sldId id="276" r:id="rId6"/>
    <p:sldId id="267" r:id="rId7"/>
    <p:sldId id="280" r:id="rId8"/>
    <p:sldId id="273" r:id="rId9"/>
    <p:sldId id="283" r:id="rId10"/>
    <p:sldId id="274" r:id="rId11"/>
    <p:sldId id="271" r:id="rId12"/>
    <p:sldId id="266" r:id="rId13"/>
    <p:sldId id="264" r:id="rId14"/>
    <p:sldId id="285" r:id="rId15"/>
    <p:sldId id="286" r:id="rId16"/>
    <p:sldId id="287" r:id="rId17"/>
  </p:sldIdLst>
  <p:sldSz cx="9144000" cy="6858000" type="screen4x3"/>
  <p:notesSz cx="7099300" cy="93853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A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h-TH" smtClean="0"/>
              <a:t>คลิกไอคอนเพื่อเพิ่มรูปภาพ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7D9937E-9B10-412A-BB16-BB1C52619192}" type="datetimeFigureOut">
              <a:rPr lang="th-TH" smtClean="0"/>
              <a:t>04/09/58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B034F09-D770-470F-AC68-7DF928F7BF55}" type="slidenum">
              <a:rPr lang="th-TH" smtClean="0"/>
              <a:t>‹#›</a:t>
            </a:fld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C4B236-11CB-4E11-B7D9-40426E717F1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04/09/58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B1B366F-C374-47DE-B3EB-3E686E0E317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www.google.co.th/url?sa=i&amp;rct=j&amp;q=&amp;esrc=s&amp;source=images&amp;cd=&amp;cad=rja&amp;uact=8&amp;ved=0CAcQjRxqFQoTCPKJ_6KS1McCFVKejgodJ78LDA&amp;url=http://old.siamfreestyle.com/travel-attraction/trang/pak-meng-beach.html&amp;ei=rLbkVfKDF9K8ugSn_q5g&amp;psig=AFQjCNHXOVeB5Vlq1jllP1Jfcs9VIxXIXw&amp;ust=1441138729087097" TargetMode="External"/><Relationship Id="rId7" Type="http://schemas.openxmlformats.org/officeDocument/2006/relationships/hyperlink" Target="http://www.google.co.th/imgres?imgurl=http://www.trangholiday.com/private_folder/trangmorakot1.jpg&amp;imgrefurl=http://www.trangholiday.com/index.php?mo%3D3%26art%3D42102198&amp;h=378&amp;w=327&amp;tbnid=4Qn_lSPB6QDVXM:&amp;docid=1wWg7kLhWiFuKM&amp;ei=_THnVbOmHI6BuwTz84WIDA&amp;tbm=isch&amp;ved=0CC0QMygOMA5qFQoTCPOYp5Tw2McCFY7Ajgod83kBwQ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s://www.google.co.th/imgres?imgurl=http://www.tripdeedee.com/traveldata/trang/trang600/trang48.jpg&amp;imgrefurl=http://www.tripdeedee.com/traveldata/trang/trang07.php&amp;docid=M4cW2ehdRVmJWM&amp;tbnid=Y5c2KoVDqn97gM:&amp;w=650&amp;h=433&amp;ei=WzHnVe79KsKiugSQsoeoBQ&amp;ved=0CAIQxiAwAGoVChMIrpeWx-_YxwIVQpGOCh0Q2QFV&amp;iact=c&amp;ictx=1" TargetMode="Externa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hyperlink" Target="http://www.google.co.th/url?sa=i&amp;rct=j&amp;q=&amp;esrc=s&amp;source=images&amp;cd=&amp;cad=rja&amp;uact=8&amp;ved=0CAcQjRxqFQoTCLS56LPp2McCFUptjgodFYcEmA&amp;url=http://chanpitchairith.blogspot.com/2014/02/3-2.html&amp;psig=AFQjCNHrm7D6cBNExT1nsBUr9Xnp3wqh3A&amp;ust=1441299490997782" TargetMode="External"/><Relationship Id="rId7" Type="http://schemas.openxmlformats.org/officeDocument/2006/relationships/hyperlink" Target="http://www.google.co.th/imgres?imgurl=http://img.painaidii.com/images/20140303_3_1393800629_236113.jpg&amp;imgrefurl=http://www.painaidii.com/diary/diary-detail/001310/lang/th/&amp;h=480&amp;w=640&amp;tbnid=ltAvmMZofUUDZM:&amp;docid=8co7KiondIGVRM&amp;ei=cSnnVbXDL4mRuATsoLS4Ag&amp;tbm=isch&amp;ved=0CCgQMygJMAlqFQoTCPW_kYHo2McCFYkIjgodbBANJw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hyperlink" Target="http://www.google.co.th/imgres?imgurl=http://www.scbsme.com/sf/tmp/jq1-20140110-174646.jpg&amp;imgrefurl=http://www.scbsme.com/th/sme-society/chill-out/719/%E0%B9%80%E0%B8%88%E0%B8%84%E0%B8%B4%E0%B8%A7-%E0%B9%80%E0%B8%94%E0%B8%A5%E0%B8%B4%E0%B9%80%E0%B8%A7%E0%B8%AD%E0%B8%A3%E0%B8%B5%E0%B9%88-%E0%B8%8B%E0%B8%B5%E0%B8%9F%E0%B8%B9%E0%B9%89%E0%B8%94%E0%B8%AD%E0%B8%AD%E0%B8%99%E0%B9%84%E0%B8%A5%E0%B8%99%E0%B9%8C%E0%B9%80%E0%B8%AA%E0%B8%A3%E0%B8%B4%E0%B8%9F%E0%B8%94%E0%B9%88%E0%B8%A7%E0%B8%99%E0%B8%96%E0%B8%B6%E0%B8%87%E0%B8%9A%E0%B9%89%E0%B8%B2%E0%B8%99&amp;h=678&amp;w=960&amp;tbnid=MF_1aDZnmJ1qzM:&amp;docid=dnRiHC_dcaFLFM&amp;ei=QyrnVbGxPM6yuQTe85a4DA&amp;tbm=isch&amp;ved=0CEIQMygZMBlqFQoTCPHer-Xo2McCFU5Zjgod3rkFxw" TargetMode="External"/><Relationship Id="rId10" Type="http://schemas.openxmlformats.org/officeDocument/2006/relationships/image" Target="../media/image11.jpeg"/><Relationship Id="rId4" Type="http://schemas.openxmlformats.org/officeDocument/2006/relationships/image" Target="../media/image8.jpeg"/><Relationship Id="rId9" Type="http://schemas.openxmlformats.org/officeDocument/2006/relationships/hyperlink" Target="http://www.google.co.th/imgres?imgurl=http://www.bloggang.com/data/kitpooh22/picture/1330962560.jpg&amp;imgrefurl=http://www.bloggang.com/viewdiary.php?id%3Dkitpooh22%26month%3D05-2009%26date%3D27%26group%3D2%26gblog%3D2&amp;h=669&amp;w=700&amp;tbnid=s2vHLSf9qCz6lM:&amp;docid=ggDijO1N5S1p7M&amp;ei=CSnnVf-FM4yjugSgt5r4Bw&amp;tbm=isch&amp;ved=0CD8QMygWMBZqFQoTCL-uyc_n2McCFYyRjgodoJsGfw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th/imgres?imgurl=http://www.thaitambon.com/thailand/trang/920206/096116378/4647as.jpg&amp;imgrefurl=http://www.thaitambon.com/product/%E0%B8%95%E0%B8%A3%E0%B8%B1%E0%B8%87/2?q%3D%26ASCDESC%3DDESC%26PageSize%3D60%26OrderBy%3Ddupdate&amp;h=400&amp;w=300&amp;tbnid=TfYw41adxD7utM:&amp;docid=P_KLIOksZNI4LM&amp;ei=ui3nVbn8H4uLuAT5yITwBw&amp;tbm=isch&amp;ved=0CFcQMygyMDJqFQoTCLnBjYzs2McCFYsFjgodeSQBfg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hyperlink" Target="https://www.google.co.th/imgres?imgurl=http://www.oknation.net/blog/home/blog_data/546/23546/images/B1/B2/B3/B4/B5/B6/B6.jpg&amp;imgrefurl=http://www.oknation.net/blog/print.php?id%3D366455&amp;docid=Z4E50gq-KS18wM&amp;tbnid=PrqNjA_raq7XcM:&amp;w=450&amp;h=337&amp;ei=vC7nVZmoDIuLuAT5yITwBw&amp;ved=0CAIQxiAwAGoVChMImfb8hu3YxwIViwWOCh15JAF-&amp;iact=c&amp;ictx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.th/imgres?imgurl=http://www.bloggang.com/data/abird/picture/1335022438.jpg&amp;imgrefurl=http://www.bloggang.com/m/viewdiary.php?id%3Dabird%26month%3D04-2012%26date%3D21%26group%3D49%26gblog%3D51&amp;h=1000&amp;w=1300&amp;tbnid=kbH1nqSSJcvkdM:&amp;docid=vHuGuC2tDXAbHM&amp;ei=ui3nVbn8H4uLuAT5yITwBw&amp;tbm=isch&amp;ved=0CE0QMygoMChqFQoTCLnBjYzs2McCFYsFjgodeSQBfg" TargetMode="External"/><Relationship Id="rId11" Type="http://schemas.openxmlformats.org/officeDocument/2006/relationships/image" Target="../media/image16.jpeg"/><Relationship Id="rId5" Type="http://schemas.openxmlformats.org/officeDocument/2006/relationships/image" Target="../media/image13.jpeg"/><Relationship Id="rId10" Type="http://schemas.openxmlformats.org/officeDocument/2006/relationships/hyperlink" Target="http://www.google.co.th/imgres?imgurl=http://www.trang.go.th/trnew/images/IMG_2147.jpg&amp;imgrefurl=http://www.trang.go.th/trnew/index.php/component/content/article/40-2011-08-09-06-44-11/856--otop--2555&amp;h=667&amp;w=1000&amp;tbnid=UmVf4NrRhnZQIM:&amp;docid=4cIOcZYcHCdkiM&amp;ei=Cy7nVZH4NY66uATp_oBw&amp;tbm=isch&amp;ved=0CAsQMygIMAg4yAFqFQoTCNGp87Ls2McCFQ4djgodaT8ADg" TargetMode="External"/><Relationship Id="rId4" Type="http://schemas.openxmlformats.org/officeDocument/2006/relationships/hyperlink" Target="http://www.google.co.th/imgres?imgurl=http://schoolweb.eduzones.com/uploads/20150226161016j0Hjf09/contents/20150226201443.gif&amp;imgrefurl=http://schoolweb.eduzones.com/Katy/news.php?view%3D20150226201530W574rTG&amp;h=400&amp;w=550&amp;tbnid=MsRn4lYHe9Z59M:&amp;docid=tvu3rxxeZ057RM&amp;ei=ui3nVbn8H4uLuAT5yITwBw&amp;tbm=isch&amp;ved=0CCYQMygLMAtqFQoTCLnBjYzs2McCFYsFjgodeSQBfg" TargetMode="External"/><Relationship Id="rId9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043508" y="620713"/>
            <a:ext cx="7200900" cy="83026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9pPr>
          </a:lstStyle>
          <a:p>
            <a:pPr algn="ctr"/>
            <a:r>
              <a:rPr lang="en-US" sz="4800" b="1" dirty="0">
                <a:solidFill>
                  <a:prstClr val="black"/>
                </a:solidFill>
              </a:rPr>
              <a:t>WELCOME</a:t>
            </a:r>
            <a:endParaRPr lang="th-TH" sz="4800" b="1" dirty="0">
              <a:solidFill>
                <a:prstClr val="black"/>
              </a:solidFill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3223529" y="1951760"/>
            <a:ext cx="2592388" cy="7683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9pPr>
          </a:lstStyle>
          <a:p>
            <a:pPr algn="ctr"/>
            <a:r>
              <a:rPr lang="en-US" sz="4400" b="1" dirty="0">
                <a:solidFill>
                  <a:prstClr val="black"/>
                </a:solidFill>
              </a:rPr>
              <a:t>TO</a:t>
            </a:r>
            <a:endParaRPr lang="th-TH" sz="4400" b="1" dirty="0">
              <a:solidFill>
                <a:prstClr val="black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1115616" y="3141663"/>
            <a:ext cx="6743700" cy="83026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9pPr>
          </a:lstStyle>
          <a:p>
            <a:pPr algn="ctr"/>
            <a:r>
              <a:rPr lang="en-US" sz="4800" b="1" dirty="0">
                <a:solidFill>
                  <a:prstClr val="black"/>
                </a:solidFill>
              </a:rPr>
              <a:t>ENGLISH CLASS</a:t>
            </a:r>
            <a:endParaRPr lang="th-TH" sz="4800" b="1" dirty="0">
              <a:solidFill>
                <a:prstClr val="black"/>
              </a:solidFill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610815" y="5445125"/>
            <a:ext cx="7921625" cy="8318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9pPr>
          </a:lstStyle>
          <a:p>
            <a:pPr algn="ctr"/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sz="4800" b="1" dirty="0" err="1">
                <a:solidFill>
                  <a:prstClr val="black"/>
                </a:solidFill>
              </a:rPr>
              <a:t>Bankhuanyuan</a:t>
            </a:r>
            <a:r>
              <a:rPr lang="en-US" sz="4800" b="1" dirty="0">
                <a:solidFill>
                  <a:prstClr val="black"/>
                </a:solidFill>
              </a:rPr>
              <a:t>  School, </a:t>
            </a:r>
            <a:r>
              <a:rPr lang="en-US" sz="4800" b="1" dirty="0" err="1">
                <a:solidFill>
                  <a:prstClr val="black"/>
                </a:solidFill>
              </a:rPr>
              <a:t>Trang</a:t>
            </a:r>
            <a:endParaRPr lang="th-TH" sz="4800" b="1" dirty="0">
              <a:solidFill>
                <a:prstClr val="black"/>
              </a:solidFill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3779912" y="4365625"/>
            <a:ext cx="1589088" cy="7683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9pPr>
          </a:lstStyle>
          <a:p>
            <a:pPr algn="ctr"/>
            <a:r>
              <a:rPr lang="en-US" sz="4400" b="1" dirty="0">
                <a:solidFill>
                  <a:prstClr val="black"/>
                </a:solidFill>
              </a:rPr>
              <a:t>AT</a:t>
            </a:r>
            <a:endParaRPr lang="th-TH" sz="4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18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562566" y="260648"/>
            <a:ext cx="847393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3200" b="1" dirty="0" smtClean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r>
              <a:rPr lang="en-US" sz="32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Tourist: </a:t>
            </a:r>
            <a:r>
              <a:rPr lang="en-US" sz="32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Can </a:t>
            </a:r>
            <a:r>
              <a:rPr lang="en-US" sz="3200" b="1" dirty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 tell me what to buy  ?</a:t>
            </a:r>
            <a:endParaRPr lang="en-US" sz="3600" b="1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Students: </a:t>
            </a:r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Sure. There are many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</a:t>
            </a:r>
          </a:p>
          <a:p>
            <a:pPr lvl="0"/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        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products, such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 woven </a:t>
            </a:r>
          </a:p>
          <a:p>
            <a:pPr lvl="0"/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        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clothes,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Batik 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clothes, </a:t>
            </a:r>
            <a:endParaRPr lang="en-US" sz="3200" b="1" dirty="0" smtClean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         wood </a:t>
            </a:r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carving,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basketwork.                  </a:t>
            </a:r>
            <a:endParaRPr lang="en-US" sz="3600" b="1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Tourist </a:t>
            </a:r>
            <a:r>
              <a:rPr lang="en-US" sz="32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 </a:t>
            </a:r>
            <a:r>
              <a:rPr lang="en-US" sz="32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That’s nice. </a:t>
            </a:r>
            <a:r>
              <a:rPr lang="en-US" sz="3200" b="1" dirty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Thank you. </a:t>
            </a:r>
            <a:endParaRPr lang="en-US" sz="3200" b="1" dirty="0" smtClean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r>
              <a:rPr lang="en-US" sz="3200" b="1" dirty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        Goodbye</a:t>
            </a:r>
            <a:r>
              <a:rPr lang="en-US" sz="3200" b="1" dirty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!</a:t>
            </a:r>
            <a:endParaRPr lang="en-US" sz="3600" b="1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Student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 </a:t>
            </a:r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You’re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welcome. Bye</a:t>
            </a:r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en-US" sz="3600" b="1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r>
              <a:rPr lang="en-US" sz="36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  <a:endParaRPr lang="en-US" sz="4000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861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665566" y="2136746"/>
            <a:ext cx="8226914" cy="45326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65566" y="1079158"/>
            <a:ext cx="8226914" cy="10575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1252728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Exercise: choose the given words put  in the blank  </a:t>
            </a:r>
            <a:endParaRPr lang="th-TH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99" y="2136746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FF0000"/>
                </a:solidFill>
              </a:rPr>
              <a:t>Student : </a:t>
            </a:r>
            <a:r>
              <a:rPr lang="en-US" b="1" dirty="0" smtClean="0">
                <a:solidFill>
                  <a:srgbClr val="FF0000"/>
                </a:solidFill>
              </a:rPr>
              <a:t>__________  </a:t>
            </a:r>
            <a:r>
              <a:rPr lang="en-US" b="1" dirty="0">
                <a:solidFill>
                  <a:srgbClr val="FF0000"/>
                </a:solidFill>
              </a:rPr>
              <a:t>to </a:t>
            </a:r>
            <a:r>
              <a:rPr lang="en-US" b="1" dirty="0" err="1">
                <a:solidFill>
                  <a:srgbClr val="FF0000"/>
                </a:solidFill>
              </a:rPr>
              <a:t>Trang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th-TH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5566" y="2659966"/>
            <a:ext cx="79568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Tourist :  Thank you . </a:t>
            </a:r>
            <a:r>
              <a:rPr lang="en-US" b="1" dirty="0" smtClean="0">
                <a:solidFill>
                  <a:srgbClr val="002060"/>
                </a:solidFill>
              </a:rPr>
              <a:t>_____ </a:t>
            </a:r>
            <a:r>
              <a:rPr lang="en-US" b="1" dirty="0">
                <a:solidFill>
                  <a:srgbClr val="002060"/>
                </a:solidFill>
              </a:rPr>
              <a:t>you tell me </a:t>
            </a:r>
            <a:r>
              <a:rPr lang="en-US" b="1" dirty="0" smtClean="0">
                <a:solidFill>
                  <a:srgbClr val="002060"/>
                </a:solidFill>
              </a:rPr>
              <a:t>______ </a:t>
            </a:r>
            <a:r>
              <a:rPr lang="en-US" b="1" dirty="0">
                <a:solidFill>
                  <a:srgbClr val="002060"/>
                </a:solidFill>
              </a:rPr>
              <a:t>to  </a:t>
            </a:r>
          </a:p>
          <a:p>
            <a:r>
              <a:rPr lang="en-US" b="1" dirty="0">
                <a:solidFill>
                  <a:srgbClr val="002060"/>
                </a:solidFill>
              </a:rPr>
              <a:t>                  go ? </a:t>
            </a:r>
            <a:endParaRPr lang="th-TH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5566" y="3614073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Student </a:t>
            </a:r>
            <a:r>
              <a:rPr lang="en-US" b="1" dirty="0" smtClean="0">
                <a:solidFill>
                  <a:srgbClr val="FF0000"/>
                </a:solidFill>
              </a:rPr>
              <a:t>:____. </a:t>
            </a:r>
            <a:r>
              <a:rPr lang="en-US" b="1" dirty="0">
                <a:solidFill>
                  <a:srgbClr val="FF0000"/>
                </a:solidFill>
              </a:rPr>
              <a:t>There </a:t>
            </a:r>
            <a:r>
              <a:rPr lang="en-US" b="1" dirty="0" smtClean="0">
                <a:solidFill>
                  <a:srgbClr val="FF0000"/>
                </a:solidFill>
              </a:rPr>
              <a:t>are </a:t>
            </a:r>
            <a:r>
              <a:rPr lang="en-US" b="1" dirty="0">
                <a:solidFill>
                  <a:srgbClr val="FF0000"/>
                </a:solidFill>
              </a:rPr>
              <a:t>many </a:t>
            </a:r>
            <a:r>
              <a:rPr lang="en-US" b="1" dirty="0" smtClean="0">
                <a:solidFill>
                  <a:srgbClr val="FF0000"/>
                </a:solidFill>
              </a:rPr>
              <a:t>_____ </a:t>
            </a:r>
            <a:r>
              <a:rPr lang="en-US" b="1" dirty="0">
                <a:solidFill>
                  <a:srgbClr val="FF0000"/>
                </a:solidFill>
              </a:rPr>
              <a:t>to go </a:t>
            </a:r>
          </a:p>
          <a:p>
            <a:r>
              <a:rPr lang="en-US" b="1" dirty="0">
                <a:solidFill>
                  <a:srgbClr val="FF0000"/>
                </a:solidFill>
              </a:rPr>
              <a:t>                  such as </a:t>
            </a:r>
            <a:r>
              <a:rPr lang="en-US" b="1" dirty="0" smtClean="0">
                <a:solidFill>
                  <a:srgbClr val="FF0000"/>
                </a:solidFill>
              </a:rPr>
              <a:t>Pak </a:t>
            </a:r>
            <a:r>
              <a:rPr lang="en-US" b="1" dirty="0" err="1">
                <a:solidFill>
                  <a:srgbClr val="FF0000"/>
                </a:solidFill>
              </a:rPr>
              <a:t>M</a:t>
            </a:r>
            <a:r>
              <a:rPr lang="en-US" b="1" dirty="0" err="1" smtClean="0">
                <a:solidFill>
                  <a:srgbClr val="FF0000"/>
                </a:solidFill>
              </a:rPr>
              <a:t>eng</a:t>
            </a:r>
            <a:r>
              <a:rPr lang="en-US" b="1" dirty="0" smtClean="0">
                <a:solidFill>
                  <a:srgbClr val="FF0000"/>
                </a:solidFill>
              </a:rPr>
              <a:t> Beach ,  </a:t>
            </a:r>
            <a:r>
              <a:rPr lang="en-US" b="1" dirty="0" err="1" smtClean="0">
                <a:solidFill>
                  <a:srgbClr val="FF0000"/>
                </a:solidFill>
              </a:rPr>
              <a:t>Khao</a:t>
            </a:r>
            <a:r>
              <a:rPr lang="en-US" b="1" dirty="0" smtClean="0">
                <a:solidFill>
                  <a:srgbClr val="FF0000"/>
                </a:solidFill>
              </a:rPr>
              <a:t> Kop  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                  </a:t>
            </a:r>
            <a:r>
              <a:rPr lang="en-US" b="1" dirty="0" smtClean="0">
                <a:solidFill>
                  <a:srgbClr val="FF0000"/>
                </a:solidFill>
              </a:rPr>
              <a:t>Cave, </a:t>
            </a:r>
            <a:r>
              <a:rPr lang="en-US" b="1" dirty="0" err="1" smtClean="0">
                <a:solidFill>
                  <a:srgbClr val="FF0000"/>
                </a:solidFill>
              </a:rPr>
              <a:t>Morakot</a:t>
            </a:r>
            <a:r>
              <a:rPr lang="en-US" b="1" dirty="0" smtClean="0">
                <a:solidFill>
                  <a:srgbClr val="FF0000"/>
                </a:solidFill>
              </a:rPr>
              <a:t> Cave, Sai Rung </a:t>
            </a:r>
            <a:r>
              <a:rPr lang="en-US" b="1" dirty="0" err="1" smtClean="0">
                <a:solidFill>
                  <a:srgbClr val="FF0000"/>
                </a:solidFill>
              </a:rPr>
              <a:t>Waterwall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                  and </a:t>
            </a:r>
            <a:r>
              <a:rPr lang="en-US" b="1" dirty="0" err="1">
                <a:solidFill>
                  <a:srgbClr val="FF0000"/>
                </a:solidFill>
              </a:rPr>
              <a:t>Mook</a:t>
            </a:r>
            <a:r>
              <a:rPr lang="en-US" b="1" dirty="0">
                <a:solidFill>
                  <a:srgbClr val="FF0000"/>
                </a:solidFill>
              </a:rPr>
              <a:t> Island.</a:t>
            </a:r>
            <a:endParaRPr lang="th-TH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5877272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Student : You’re welcome   </a:t>
            </a:r>
            <a:r>
              <a:rPr lang="en-US" b="1" dirty="0" smtClean="0">
                <a:solidFill>
                  <a:srgbClr val="FF0000"/>
                </a:solidFill>
              </a:rPr>
              <a:t>.     …….!</a:t>
            </a:r>
            <a:endParaRPr lang="th-TH" b="1" dirty="0">
              <a:solidFill>
                <a:srgbClr val="FF0000"/>
              </a:solidFill>
            </a:endParaRP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739761" y="5354052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>
                <a:solidFill>
                  <a:prstClr val="black"/>
                </a:solidFill>
              </a:rPr>
              <a:t>Tourist : Wow!   _____. Thank you , Goodbye.  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331639" y="1242338"/>
            <a:ext cx="71849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 smtClean="0">
                <a:solidFill>
                  <a:srgbClr val="7030A0"/>
                </a:solidFill>
              </a:rPr>
              <a:t>    Can </a:t>
            </a:r>
            <a:r>
              <a:rPr lang="en-US" b="1" dirty="0">
                <a:solidFill>
                  <a:srgbClr val="7030A0"/>
                </a:solidFill>
              </a:rPr>
              <a:t>great  where   </a:t>
            </a:r>
            <a:r>
              <a:rPr lang="en-US" b="1" dirty="0" smtClean="0">
                <a:solidFill>
                  <a:srgbClr val="7030A0"/>
                </a:solidFill>
              </a:rPr>
              <a:t>sure  Welcome  places 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prstClr val="black"/>
                </a:solidFill>
              </a:rPr>
              <a:t>Goodbye</a:t>
            </a:r>
            <a:r>
              <a:rPr lang="en-US" b="1" dirty="0">
                <a:solidFill>
                  <a:prstClr val="black"/>
                </a:solidFill>
              </a:rPr>
              <a:t>.  </a:t>
            </a:r>
          </a:p>
          <a:p>
            <a:pPr lvl="0"/>
            <a:endParaRPr lang="th-TH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1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10" grpId="0"/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126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803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579786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611560" y="116632"/>
            <a:ext cx="7920880" cy="65527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27584" y="-281148"/>
            <a:ext cx="8136904" cy="8279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84213" algn="l"/>
                <a:tab pos="914400" algn="l"/>
                <a:tab pos="1141413" algn="l"/>
                <a:tab pos="1371600" algn="l"/>
                <a:tab pos="1598613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84213" algn="l"/>
                <a:tab pos="914400" algn="l"/>
                <a:tab pos="1141413" algn="l"/>
                <a:tab pos="1371600" algn="l"/>
                <a:tab pos="1598613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84213" algn="l"/>
                <a:tab pos="914400" algn="l"/>
                <a:tab pos="1141413" algn="l"/>
                <a:tab pos="1371600" algn="l"/>
                <a:tab pos="1598613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84213" algn="l"/>
                <a:tab pos="914400" algn="l"/>
                <a:tab pos="1141413" algn="l"/>
                <a:tab pos="1371600" algn="l"/>
                <a:tab pos="1598613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84213" algn="l"/>
                <a:tab pos="914400" algn="l"/>
                <a:tab pos="1141413" algn="l"/>
                <a:tab pos="1371600" algn="l"/>
                <a:tab pos="1598613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84213" algn="l"/>
                <a:tab pos="914400" algn="l"/>
                <a:tab pos="1141413" algn="l"/>
                <a:tab pos="1371600" algn="l"/>
                <a:tab pos="1598613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84213" algn="l"/>
                <a:tab pos="914400" algn="l"/>
                <a:tab pos="1141413" algn="l"/>
                <a:tab pos="1371600" algn="l"/>
                <a:tab pos="1598613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84213" algn="l"/>
                <a:tab pos="914400" algn="l"/>
                <a:tab pos="1141413" algn="l"/>
                <a:tab pos="1371600" algn="l"/>
                <a:tab pos="1598613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84213" algn="l"/>
                <a:tab pos="914400" algn="l"/>
                <a:tab pos="1141413" algn="l"/>
                <a:tab pos="1371600" algn="l"/>
                <a:tab pos="1598613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endParaRPr lang="en-US" altLang="th-TH" sz="2000" b="1" dirty="0" smtClean="0">
              <a:solidFill>
                <a:prstClr val="black"/>
              </a:solidFill>
              <a:ea typeface="Calibri" pitchFamily="34" charset="0"/>
            </a:endParaRPr>
          </a:p>
          <a:p>
            <a:endParaRPr lang="en-US" altLang="th-TH" sz="2000" b="1" dirty="0">
              <a:solidFill>
                <a:prstClr val="black"/>
              </a:solidFill>
              <a:ea typeface="Calibri" pitchFamily="34" charset="0"/>
            </a:endParaRPr>
          </a:p>
          <a:p>
            <a:endParaRPr lang="en-US" altLang="th-TH" sz="2000" b="1" dirty="0" smtClean="0">
              <a:solidFill>
                <a:prstClr val="black"/>
              </a:solidFill>
              <a:ea typeface="Calibri" pitchFamily="34" charset="0"/>
            </a:endParaRPr>
          </a:p>
          <a:p>
            <a:r>
              <a:rPr lang="en-US" altLang="th-TH" sz="3200" b="1" dirty="0" smtClean="0">
                <a:solidFill>
                  <a:prstClr val="black"/>
                </a:solidFill>
                <a:ea typeface="Calibri" pitchFamily="34" charset="0"/>
              </a:rPr>
              <a:t>Greeting Song</a:t>
            </a:r>
            <a:endParaRPr lang="en-US" altLang="th-TH" sz="1050" b="1" dirty="0" smtClean="0">
              <a:solidFill>
                <a:prstClr val="black"/>
              </a:solidFill>
            </a:endParaRPr>
          </a:p>
          <a:p>
            <a:pPr eaLnBrk="0" hangingPunct="0"/>
            <a:r>
              <a:rPr lang="th-TH" altLang="th-TH" sz="3200" b="1" dirty="0" smtClean="0">
                <a:solidFill>
                  <a:prstClr val="black"/>
                </a:solidFill>
                <a:ea typeface="Calibri" pitchFamily="34" charset="0"/>
              </a:rPr>
              <a:t>(ครูประไพ </a:t>
            </a:r>
            <a:r>
              <a:rPr lang="th-TH" altLang="th-TH" sz="3200" b="1" dirty="0" err="1" smtClean="0">
                <a:solidFill>
                  <a:prstClr val="black"/>
                </a:solidFill>
                <a:ea typeface="Calibri" pitchFamily="34" charset="0"/>
              </a:rPr>
              <a:t>บุญญา</a:t>
            </a:r>
            <a:r>
              <a:rPr lang="th-TH" altLang="th-TH" sz="3200" b="1" dirty="0" smtClean="0">
                <a:solidFill>
                  <a:prstClr val="black"/>
                </a:solidFill>
                <a:ea typeface="Calibri" pitchFamily="34" charset="0"/>
              </a:rPr>
              <a:t>นุเคราะห์ ผู้แต่ง)</a:t>
            </a:r>
            <a:endParaRPr lang="en-US" altLang="th-TH" sz="1050" b="1" dirty="0" smtClean="0">
              <a:solidFill>
                <a:prstClr val="black"/>
              </a:solidFill>
            </a:endParaRP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A:  Good morning and  how are you </a:t>
            </a:r>
            <a:r>
              <a:rPr lang="th-TH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en-US" altLang="th-TH" sz="3200" b="1" dirty="0" smtClean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B:  I’m fine thank you and  how about you?</a:t>
            </a: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A:  I’m fine thank you , so  much.</a:t>
            </a: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B:  Oh my smart, you’re welcome, too.</a:t>
            </a: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A:  I’m glad to meet you here.</a:t>
            </a: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B:  Oh , yes  my dear the same to you.</a:t>
            </a: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A: Do you know I miss you so much.</a:t>
            </a: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B: Oh!  my deep  heart and I do ,too .</a:t>
            </a: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A: It ’s time to say goodbye. </a:t>
            </a:r>
          </a:p>
          <a:p>
            <a:pPr eaLnBrk="0" hangingPunct="0"/>
            <a:r>
              <a:rPr lang="en-US" alt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B: Goodbye , Goodbye and see you again. </a:t>
            </a:r>
          </a:p>
          <a:p>
            <a:pPr eaLnBrk="0" hangingPunct="0"/>
            <a:r>
              <a:rPr lang="en-US" altLang="th-TH" sz="3200" b="1" dirty="0" smtClean="0">
                <a:solidFill>
                  <a:srgbClr val="000000"/>
                </a:solidFill>
                <a:ea typeface="Calibri" pitchFamily="34" charset="0"/>
                <a:cs typeface="Cordia New" pitchFamily="34" charset="-34"/>
              </a:rPr>
              <a:t>                                 </a:t>
            </a:r>
            <a:endParaRPr lang="en-US" altLang="th-TH" sz="1050" b="1" dirty="0" smtClean="0">
              <a:solidFill>
                <a:prstClr val="black"/>
              </a:solidFill>
            </a:endParaRPr>
          </a:p>
          <a:p>
            <a:pPr eaLnBrk="0" hangingPunct="0"/>
            <a:r>
              <a:rPr lang="en-US" altLang="th-TH" b="1" dirty="0" smtClean="0">
                <a:solidFill>
                  <a:prstClr val="black"/>
                </a:solidFill>
                <a:ea typeface="Calibri" pitchFamily="34" charset="0"/>
              </a:rPr>
              <a:t> </a:t>
            </a:r>
            <a:endParaRPr lang="en-US" altLang="th-TH" sz="1000" b="1" dirty="0" smtClean="0">
              <a:solidFill>
                <a:prstClr val="black"/>
              </a:solidFill>
            </a:endParaRPr>
          </a:p>
          <a:p>
            <a:pPr eaLnBrk="0" hangingPunct="0"/>
            <a:endParaRPr lang="en-US" altLang="th-TH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6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1187624" y="1124744"/>
            <a:ext cx="69847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 smtClean="0">
                <a:solidFill>
                  <a:srgbClr val="F3A447">
                    <a:lumMod val="75000"/>
                  </a:srgbClr>
                </a:solidFill>
                <a:latin typeface="Arial"/>
              </a:rPr>
              <a:t>Hello.   </a:t>
            </a:r>
            <a:r>
              <a:rPr lang="en-US" b="1" dirty="0">
                <a:solidFill>
                  <a:srgbClr val="F3A447">
                    <a:lumMod val="75000"/>
                  </a:srgbClr>
                </a:solidFill>
                <a:latin typeface="Arial"/>
              </a:rPr>
              <a:t>How  are  you?</a:t>
            </a:r>
          </a:p>
          <a:p>
            <a:pPr lvl="0"/>
            <a:r>
              <a:rPr lang="en-US" b="1" dirty="0" smtClean="0">
                <a:solidFill>
                  <a:srgbClr val="809EC2">
                    <a:lumMod val="75000"/>
                  </a:srgbClr>
                </a:solidFill>
                <a:latin typeface="Arial"/>
              </a:rPr>
              <a:t>Hello. Hello. Hello.            </a:t>
            </a:r>
            <a:endParaRPr lang="en-US" b="1" dirty="0">
              <a:solidFill>
                <a:srgbClr val="809EC2">
                  <a:lumMod val="75000"/>
                </a:srgbClr>
              </a:solidFill>
              <a:latin typeface="Arial"/>
            </a:endParaRPr>
          </a:p>
          <a:p>
            <a:pPr lvl="0"/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Hello   How  are  you?</a:t>
            </a:r>
          </a:p>
          <a:p>
            <a:pPr lvl="0"/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I’m  </a:t>
            </a:r>
            <a:r>
              <a:rPr lang="en-US" b="1" dirty="0" smtClean="0">
                <a:solidFill>
                  <a:srgbClr val="809EC2">
                    <a:lumMod val="75000"/>
                  </a:srgbClr>
                </a:solidFill>
                <a:latin typeface="Arial"/>
              </a:rPr>
              <a:t>fine, I’m  fine, I’m  fine. </a:t>
            </a:r>
            <a:endParaRPr lang="en-US" b="1" dirty="0">
              <a:solidFill>
                <a:srgbClr val="809EC2">
                  <a:lumMod val="75000"/>
                </a:srgbClr>
              </a:solidFill>
              <a:latin typeface="Arial"/>
            </a:endParaRPr>
          </a:p>
          <a:p>
            <a:pPr lvl="0"/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I hope  that  you  are  too. </a:t>
            </a:r>
          </a:p>
          <a:p>
            <a:pPr lvl="0"/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Nice  to  meet you.  </a:t>
            </a:r>
            <a:endParaRPr lang="en-US" b="1" dirty="0" smtClean="0">
              <a:solidFill>
                <a:srgbClr val="809EC2">
                  <a:lumMod val="75000"/>
                </a:srgbClr>
              </a:solidFill>
              <a:latin typeface="Arial"/>
            </a:endParaRPr>
          </a:p>
          <a:p>
            <a:pPr lvl="0"/>
            <a:r>
              <a:rPr lang="en-US" b="1" dirty="0" smtClean="0">
                <a:solidFill>
                  <a:srgbClr val="809EC2">
                    <a:lumMod val="75000"/>
                  </a:srgbClr>
                </a:solidFill>
                <a:latin typeface="Arial"/>
              </a:rPr>
              <a:t>Nice  </a:t>
            </a:r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to  meet you.  </a:t>
            </a:r>
            <a:endParaRPr lang="en-US" b="1" dirty="0" smtClean="0">
              <a:solidFill>
                <a:srgbClr val="809EC2">
                  <a:lumMod val="75000"/>
                </a:srgbClr>
              </a:solidFill>
              <a:latin typeface="Arial"/>
            </a:endParaRPr>
          </a:p>
          <a:p>
            <a:pPr lvl="0"/>
            <a:r>
              <a:rPr lang="en-US" b="1" dirty="0" smtClean="0">
                <a:solidFill>
                  <a:srgbClr val="809EC2">
                    <a:lumMod val="75000"/>
                  </a:srgbClr>
                </a:solidFill>
                <a:latin typeface="Arial"/>
              </a:rPr>
              <a:t>Nice  </a:t>
            </a:r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to  meet you, too.</a:t>
            </a:r>
          </a:p>
          <a:p>
            <a:pPr lvl="0"/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Glad  to  see you. </a:t>
            </a:r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G</a:t>
            </a:r>
            <a:r>
              <a:rPr lang="en-US" b="1" dirty="0" smtClean="0">
                <a:solidFill>
                  <a:srgbClr val="809EC2">
                    <a:lumMod val="75000"/>
                  </a:srgbClr>
                </a:solidFill>
                <a:latin typeface="Arial"/>
              </a:rPr>
              <a:t>lad  </a:t>
            </a:r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to see you. </a:t>
            </a:r>
            <a:endParaRPr lang="en-US" b="1" dirty="0" smtClean="0">
              <a:solidFill>
                <a:srgbClr val="809EC2">
                  <a:lumMod val="75000"/>
                </a:srgbClr>
              </a:solidFill>
              <a:latin typeface="Arial"/>
            </a:endParaRPr>
          </a:p>
          <a:p>
            <a:pPr lvl="0"/>
            <a:r>
              <a:rPr lang="en-US" b="1" dirty="0" smtClean="0">
                <a:solidFill>
                  <a:srgbClr val="809EC2">
                    <a:lumMod val="75000"/>
                  </a:srgbClr>
                </a:solidFill>
                <a:latin typeface="Arial"/>
              </a:rPr>
              <a:t>Glad  </a:t>
            </a:r>
            <a:r>
              <a:rPr lang="en-US" b="1" dirty="0">
                <a:solidFill>
                  <a:srgbClr val="809EC2">
                    <a:lumMod val="75000"/>
                  </a:srgbClr>
                </a:solidFill>
                <a:latin typeface="Arial"/>
              </a:rPr>
              <a:t>to  see you, too.</a:t>
            </a:r>
          </a:p>
        </p:txBody>
      </p:sp>
    </p:spTree>
    <p:extLst>
      <p:ext uri="{BB962C8B-B14F-4D97-AF65-F5344CB8AC3E}">
        <p14:creationId xmlns:p14="http://schemas.microsoft.com/office/powerpoint/2010/main" val="329000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5783057" y="4349370"/>
            <a:ext cx="2952328" cy="9518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971600" y="4509120"/>
            <a:ext cx="3024336" cy="9361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2609563" y="1340768"/>
            <a:ext cx="3834645" cy="1008112"/>
          </a:xfrm>
          <a:prstGeom prst="rect">
            <a:avLst/>
          </a:prstGeom>
          <a:solidFill>
            <a:srgbClr val="FE8A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วงรี 9"/>
          <p:cNvSpPr/>
          <p:nvPr/>
        </p:nvSpPr>
        <p:spPr>
          <a:xfrm>
            <a:off x="2949620" y="2928374"/>
            <a:ext cx="2880320" cy="142099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2782177" y="1556792"/>
            <a:ext cx="3392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Where to go </a:t>
            </a:r>
            <a:r>
              <a:rPr lang="en-US" sz="3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th-TH" sz="36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83057" y="4349370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  What </a:t>
            </a:r>
            <a:r>
              <a:rPr lang="en-US" sz="4800" b="1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to eat ?</a:t>
            </a:r>
            <a:endParaRPr lang="th-TH" sz="4800" b="1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4509120"/>
            <a:ext cx="3816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What to buy </a:t>
            </a:r>
            <a:r>
              <a:rPr lang="en-US" sz="3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th-TH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62434" y="3284929"/>
            <a:ext cx="223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Tourist</a:t>
            </a:r>
            <a:endParaRPr lang="th-TH" sz="4000" b="1" dirty="0">
              <a:solidFill>
                <a:srgbClr val="FF0000"/>
              </a:solidFill>
            </a:endParaRPr>
          </a:p>
        </p:txBody>
      </p:sp>
      <p:sp>
        <p:nvSpPr>
          <p:cNvPr id="2" name="ลูกศรขึ้น 1"/>
          <p:cNvSpPr/>
          <p:nvPr/>
        </p:nvSpPr>
        <p:spPr>
          <a:xfrm>
            <a:off x="3995936" y="2348880"/>
            <a:ext cx="393844" cy="579494"/>
          </a:xfrm>
          <a:prstGeom prst="up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ลูกศรขึ้น 10"/>
          <p:cNvSpPr/>
          <p:nvPr/>
        </p:nvSpPr>
        <p:spPr>
          <a:xfrm rot="14982483">
            <a:off x="2398299" y="3596957"/>
            <a:ext cx="393844" cy="1026183"/>
          </a:xfrm>
          <a:prstGeom prst="up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ขึ้น 11"/>
          <p:cNvSpPr/>
          <p:nvPr/>
        </p:nvSpPr>
        <p:spPr>
          <a:xfrm rot="7234508">
            <a:off x="5760055" y="3843445"/>
            <a:ext cx="393844" cy="657709"/>
          </a:xfrm>
          <a:prstGeom prst="up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899930" y="620688"/>
            <a:ext cx="38266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6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โครงสร้างประโยค</a:t>
            </a:r>
            <a:r>
              <a:rPr lang="en-US" sz="36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</a:t>
            </a:r>
            <a:endParaRPr lang="th-TH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30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สี่เหลี่ยมผืนผ้า 32"/>
          <p:cNvSpPr/>
          <p:nvPr/>
        </p:nvSpPr>
        <p:spPr>
          <a:xfrm>
            <a:off x="1444226" y="5668538"/>
            <a:ext cx="1617167" cy="823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1" name="สี่เหลี่ยมผืนผ้า 30"/>
          <p:cNvSpPr/>
          <p:nvPr/>
        </p:nvSpPr>
        <p:spPr>
          <a:xfrm>
            <a:off x="6367460" y="5783842"/>
            <a:ext cx="2020964" cy="885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5737129" y="1772816"/>
            <a:ext cx="3227359" cy="792088"/>
          </a:xfrm>
          <a:prstGeom prst="rect">
            <a:avLst/>
          </a:prstGeom>
          <a:solidFill>
            <a:srgbClr val="FE8A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สี่เหลี่ยมผืนผ้า 26"/>
          <p:cNvSpPr/>
          <p:nvPr/>
        </p:nvSpPr>
        <p:spPr>
          <a:xfrm>
            <a:off x="321966" y="4365104"/>
            <a:ext cx="1553003" cy="1304629"/>
          </a:xfrm>
          <a:prstGeom prst="rect">
            <a:avLst/>
          </a:prstGeom>
          <a:ln>
            <a:solidFill>
              <a:srgbClr val="FE8A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6" name="สี่เหลี่ยมผืนผ้า 25"/>
          <p:cNvSpPr/>
          <p:nvPr/>
        </p:nvSpPr>
        <p:spPr>
          <a:xfrm>
            <a:off x="2850373" y="4736742"/>
            <a:ext cx="1728192" cy="10471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6300192" y="4114142"/>
            <a:ext cx="2360798" cy="14170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วงรี 23"/>
          <p:cNvSpPr/>
          <p:nvPr/>
        </p:nvSpPr>
        <p:spPr>
          <a:xfrm>
            <a:off x="6104964" y="2752854"/>
            <a:ext cx="1586271" cy="90321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สี่เหลี่ยมผืนผ้า 22"/>
          <p:cNvSpPr/>
          <p:nvPr/>
        </p:nvSpPr>
        <p:spPr>
          <a:xfrm>
            <a:off x="5508104" y="741095"/>
            <a:ext cx="1868019" cy="70788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4728206" y="5069569"/>
            <a:ext cx="1296144" cy="9361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464421" y="3204460"/>
            <a:ext cx="1682310" cy="909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3419872" y="1925093"/>
            <a:ext cx="2088232" cy="9998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321966" y="404455"/>
            <a:ext cx="2739427" cy="83099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64421" y="404664"/>
            <a:ext cx="24545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Angsana New"/>
                <a:ea typeface="Calibri"/>
              </a:rPr>
              <a:t>Vocabulary :</a:t>
            </a:r>
            <a:endParaRPr lang="th-TH" sz="4800" b="1" dirty="0">
              <a:solidFill>
                <a:srgbClr val="FF0000"/>
              </a:solidFill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464421" y="1772816"/>
            <a:ext cx="2454518" cy="9361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611560" y="1772816"/>
            <a:ext cx="237116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prstClr val="black"/>
                </a:solidFill>
                <a:latin typeface="Angsana New"/>
                <a:ea typeface="Calibri"/>
              </a:rPr>
              <a:t>Excuse me </a:t>
            </a:r>
            <a:endParaRPr lang="th-TH" sz="4000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700819" y="2009519"/>
            <a:ext cx="16754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prstClr val="black"/>
                </a:solidFill>
                <a:latin typeface="Angsana New"/>
                <a:ea typeface="Calibri"/>
              </a:rPr>
              <a:t>welcome</a:t>
            </a:r>
            <a:endParaRPr lang="th-TH" sz="3600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755576" y="3167390"/>
            <a:ext cx="13773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nice </a:t>
            </a:r>
            <a:endParaRPr lang="th-TH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3419872" y="3479631"/>
            <a:ext cx="2317257" cy="914400"/>
          </a:xfrm>
          <a:prstGeom prst="rect">
            <a:avLst/>
          </a:prstGeom>
          <a:solidFill>
            <a:srgbClr val="FE8A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rgbClr val="FE8AED"/>
              </a:solidFill>
            </a:endParaRPr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707904" y="3429000"/>
            <a:ext cx="142539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smtClean="0">
                <a:latin typeface="Angsana New"/>
                <a:ea typeface="Calibri"/>
              </a:rPr>
              <a:t>great</a:t>
            </a:r>
            <a:endParaRPr lang="th-TH" sz="6600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4846135" y="5011940"/>
            <a:ext cx="132393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>
                <a:latin typeface="Angsana New"/>
                <a:ea typeface="Calibri"/>
              </a:rPr>
              <a:t>try</a:t>
            </a:r>
            <a:endParaRPr lang="th-TH" sz="6600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321966" y="4607904"/>
            <a:ext cx="13533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buy </a:t>
            </a:r>
            <a:endParaRPr lang="th-TH" sz="4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6300192" y="2708920"/>
            <a:ext cx="14124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tell</a:t>
            </a:r>
            <a:endParaRPr lang="th-TH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3064248" y="4900292"/>
            <a:ext cx="127314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visit</a:t>
            </a:r>
            <a:endParaRPr lang="th-TH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1" name="สี่เหลี่ยมผืนผ้า 20"/>
          <p:cNvSpPr/>
          <p:nvPr/>
        </p:nvSpPr>
        <p:spPr>
          <a:xfrm>
            <a:off x="6442113" y="4161627"/>
            <a:ext cx="221887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>
                <a:solidFill>
                  <a:prstClr val="black"/>
                </a:solidFill>
                <a:latin typeface="Angsana New"/>
                <a:ea typeface="Calibri"/>
              </a:rPr>
              <a:t>tourism</a:t>
            </a:r>
            <a:endParaRPr lang="th-TH" sz="5400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>
            <a:off x="5679825" y="741095"/>
            <a:ext cx="15536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place </a:t>
            </a:r>
            <a:endParaRPr lang="th-TH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868144" y="177281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 </a:t>
            </a:r>
            <a:r>
              <a:rPr lang="en-US" sz="3600" b="1" dirty="0" smtClean="0"/>
              <a:t> l</a:t>
            </a:r>
            <a:r>
              <a:rPr lang="en-US" sz="3600" b="1" dirty="0" smtClean="0"/>
              <a:t>ocal product</a:t>
            </a:r>
            <a:endParaRPr lang="th-TH" sz="3600" b="1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6367460" y="5778541"/>
            <a:ext cx="18389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yummy</a:t>
            </a:r>
            <a:endParaRPr lang="th-TH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1667043" y="5783842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kind</a:t>
            </a:r>
            <a:r>
              <a:rPr lang="en-US" sz="4000" b="1" dirty="0">
                <a:solidFill>
                  <a:prstClr val="black"/>
                </a:solidFill>
                <a:latin typeface="Angsana New"/>
                <a:ea typeface="Calibri"/>
              </a:rPr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89617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4" grpId="0"/>
      <p:bldP spid="6" grpId="0"/>
      <p:bldP spid="8" grpId="0"/>
      <p:bldP spid="10" grpId="0"/>
      <p:bldP spid="12" grpId="0"/>
      <p:bldP spid="15" grpId="0"/>
      <p:bldP spid="17" grpId="0"/>
      <p:bldP spid="18" grpId="0"/>
      <p:bldP spid="19" grpId="0"/>
      <p:bldP spid="21" grpId="0"/>
      <p:bldP spid="22" grpId="0"/>
      <p:bldP spid="28" grpId="0"/>
      <p:bldP spid="30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สี่เหลี่ยมผืนผ้ามุมมน 15"/>
          <p:cNvSpPr/>
          <p:nvPr/>
        </p:nvSpPr>
        <p:spPr>
          <a:xfrm>
            <a:off x="4170532" y="3691265"/>
            <a:ext cx="3301188" cy="85140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354659" y="4542015"/>
            <a:ext cx="3084429" cy="6151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2190979" y="2377824"/>
            <a:ext cx="4162454" cy="75857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TextBox 3"/>
          <p:cNvSpPr txBox="1"/>
          <p:nvPr/>
        </p:nvSpPr>
        <p:spPr>
          <a:xfrm>
            <a:off x="2198828" y="2433947"/>
            <a:ext cx="4595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Places in </a:t>
            </a:r>
            <a:r>
              <a:rPr lang="en-US" sz="3600" b="1" dirty="0" smtClean="0"/>
              <a:t>hometown</a:t>
            </a:r>
            <a:endParaRPr lang="th-TH" sz="3600" b="1" dirty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414752" y="4542015"/>
            <a:ext cx="30243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Pak </a:t>
            </a:r>
            <a:r>
              <a:rPr lang="en-US" b="1" dirty="0" err="1" smtClean="0">
                <a:solidFill>
                  <a:srgbClr val="FF0000"/>
                </a:solidFill>
              </a:rPr>
              <a:t>Meng</a:t>
            </a:r>
            <a:r>
              <a:rPr lang="en-US" b="1" dirty="0" smtClean="0">
                <a:solidFill>
                  <a:srgbClr val="FF0000"/>
                </a:solidFill>
              </a:rPr>
              <a:t> Beach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4170532" y="3873613"/>
            <a:ext cx="2946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</a:rPr>
              <a:t>Khao</a:t>
            </a:r>
            <a:r>
              <a:rPr lang="en-US" b="1" dirty="0" smtClean="0">
                <a:solidFill>
                  <a:srgbClr val="FF0000"/>
                </a:solidFill>
              </a:rPr>
              <a:t> Kop  Cave 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6419281" y="475532"/>
            <a:ext cx="2414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Morakot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Cave </a:t>
            </a:r>
            <a:endParaRPr lang="th-TH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179512" y="241484"/>
            <a:ext cx="38549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bg2"/>
                </a:solidFill>
              </a:rPr>
              <a:t>Sai Rung Waterfall</a:t>
            </a:r>
            <a:endParaRPr lang="en-US" sz="3600" b="1" dirty="0" smtClean="0">
              <a:solidFill>
                <a:schemeClr val="bg2"/>
              </a:solidFill>
            </a:endParaRPr>
          </a:p>
        </p:txBody>
      </p:sp>
      <p:sp>
        <p:nvSpPr>
          <p:cNvPr id="10" name="Rectangle 2" descr="Film+(10)[1]"/>
          <p:cNvSpPr>
            <a:spLocks noChangeArrowheads="1"/>
          </p:cNvSpPr>
          <p:nvPr/>
        </p:nvSpPr>
        <p:spPr bwMode="auto">
          <a:xfrm>
            <a:off x="249117" y="998752"/>
            <a:ext cx="1891086" cy="234984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1" name="irc_mi" descr="http://old.siamfreestyle.com/images/content_images/attractions/trg/trg_att150005004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11" y="5157192"/>
            <a:ext cx="1743075" cy="1318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Related image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567" y="4519986"/>
            <a:ext cx="3891377" cy="2008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3" descr="Image result for ภาพถ้ำมรกต">
            <a:hlinkClick r:id="rId7"/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834" y="1060928"/>
            <a:ext cx="1990725" cy="229552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สี่เหลี่ยมผืนผ้า 13"/>
          <p:cNvSpPr/>
          <p:nvPr/>
        </p:nvSpPr>
        <p:spPr>
          <a:xfrm>
            <a:off x="2518788" y="889628"/>
            <a:ext cx="3834645" cy="1008112"/>
          </a:xfrm>
          <a:prstGeom prst="rect">
            <a:avLst/>
          </a:prstGeom>
          <a:solidFill>
            <a:srgbClr val="FE8A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6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Where </a:t>
            </a:r>
            <a:r>
              <a:rPr lang="en-US" sz="36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go ?</a:t>
            </a:r>
            <a:endParaRPr lang="th-TH" sz="3600" b="1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935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899592" y="260648"/>
            <a:ext cx="36724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251520" y="0"/>
            <a:ext cx="4392488" cy="1252728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conversation</a:t>
            </a: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34076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Student : Welcome  to </a:t>
            </a:r>
            <a:r>
              <a:rPr lang="en-US" b="1" dirty="0" err="1" smtClean="0">
                <a:solidFill>
                  <a:srgbClr val="FF0000"/>
                </a:solidFill>
              </a:rPr>
              <a:t>Trang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endParaRPr lang="th-TH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5556" y="1865623"/>
            <a:ext cx="8316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Tourist :  Thank you . Can you tell me where to </a:t>
            </a:r>
            <a:r>
              <a:rPr lang="en-US" b="1" dirty="0" smtClean="0">
                <a:solidFill>
                  <a:srgbClr val="002060"/>
                </a:solidFill>
              </a:rPr>
              <a:t>go </a:t>
            </a:r>
            <a:r>
              <a:rPr lang="en-US" b="1" dirty="0" smtClean="0">
                <a:solidFill>
                  <a:srgbClr val="002060"/>
                </a:solidFill>
              </a:rPr>
              <a:t>? </a:t>
            </a:r>
            <a:endParaRPr lang="th-TH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2795857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Student :Sure. There </a:t>
            </a:r>
            <a:r>
              <a:rPr lang="en-US" b="1" dirty="0" smtClean="0">
                <a:solidFill>
                  <a:srgbClr val="FF0000"/>
                </a:solidFill>
              </a:rPr>
              <a:t>are </a:t>
            </a:r>
            <a:r>
              <a:rPr lang="en-US" b="1" dirty="0" smtClean="0">
                <a:solidFill>
                  <a:srgbClr val="FF0000"/>
                </a:solidFill>
              </a:rPr>
              <a:t>many places to go </a:t>
            </a:r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             such as </a:t>
            </a:r>
            <a:r>
              <a:rPr lang="en-US" b="1" dirty="0" smtClean="0">
                <a:solidFill>
                  <a:srgbClr val="FF0000"/>
                </a:solidFill>
              </a:rPr>
              <a:t>Pak </a:t>
            </a:r>
            <a:r>
              <a:rPr lang="en-US" b="1" dirty="0" err="1" smtClean="0">
                <a:solidFill>
                  <a:srgbClr val="FF0000"/>
                </a:solidFill>
              </a:rPr>
              <a:t>Meng</a:t>
            </a:r>
            <a:r>
              <a:rPr lang="en-US" b="1" dirty="0" smtClean="0">
                <a:solidFill>
                  <a:srgbClr val="FF0000"/>
                </a:solidFill>
              </a:rPr>
              <a:t> Beach, </a:t>
            </a:r>
            <a:r>
              <a:rPr lang="en-US" b="1" dirty="0" err="1" smtClean="0">
                <a:solidFill>
                  <a:srgbClr val="FF0000"/>
                </a:solidFill>
              </a:rPr>
              <a:t>Khao</a:t>
            </a:r>
            <a:r>
              <a:rPr lang="en-US" b="1" dirty="0" smtClean="0">
                <a:solidFill>
                  <a:srgbClr val="FF0000"/>
                </a:solidFill>
              </a:rPr>
              <a:t> Kop 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             </a:t>
            </a:r>
            <a:r>
              <a:rPr lang="en-US" b="1" dirty="0" smtClean="0">
                <a:solidFill>
                  <a:srgbClr val="FF0000"/>
                </a:solidFill>
              </a:rPr>
              <a:t>Cave, </a:t>
            </a:r>
            <a:r>
              <a:rPr lang="en-US" b="1" dirty="0" err="1" smtClean="0">
                <a:solidFill>
                  <a:srgbClr val="FF0000"/>
                </a:solidFill>
              </a:rPr>
              <a:t>Morakot</a:t>
            </a:r>
            <a:r>
              <a:rPr lang="en-US" b="1" dirty="0" smtClean="0">
                <a:solidFill>
                  <a:srgbClr val="FF0000"/>
                </a:solidFill>
              </a:rPr>
              <a:t> Cave, Sai Rung Waterfall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             and </a:t>
            </a:r>
            <a:r>
              <a:rPr lang="en-US" b="1" dirty="0" err="1" smtClean="0">
                <a:solidFill>
                  <a:srgbClr val="FF0000"/>
                </a:solidFill>
              </a:rPr>
              <a:t>Mook</a:t>
            </a:r>
            <a:r>
              <a:rPr lang="en-US" b="1" dirty="0" smtClean="0">
                <a:solidFill>
                  <a:srgbClr val="FF0000"/>
                </a:solidFill>
              </a:rPr>
              <a:t> Island.</a:t>
            </a:r>
            <a:endParaRPr lang="th-TH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4600829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Tourist : Wow!   </a:t>
            </a:r>
            <a:r>
              <a:rPr lang="en-US" b="1" dirty="0" smtClean="0">
                <a:solidFill>
                  <a:prstClr val="black"/>
                </a:solidFill>
              </a:rPr>
              <a:t>Great</a:t>
            </a:r>
            <a:r>
              <a:rPr lang="en-US" b="1" dirty="0" smtClean="0">
                <a:solidFill>
                  <a:prstClr val="black"/>
                </a:solidFill>
              </a:rPr>
              <a:t> (</a:t>
            </a:r>
            <a:r>
              <a:rPr lang="en-US" b="1" dirty="0" smtClean="0">
                <a:solidFill>
                  <a:prstClr val="black"/>
                </a:solidFill>
              </a:rPr>
              <a:t>nice, good). </a:t>
            </a:r>
            <a:r>
              <a:rPr lang="en-US" b="1" dirty="0" smtClean="0">
                <a:solidFill>
                  <a:prstClr val="black"/>
                </a:solidFill>
              </a:rPr>
              <a:t>Thank </a:t>
            </a:r>
            <a:r>
              <a:rPr lang="en-US" b="1" dirty="0" smtClean="0">
                <a:solidFill>
                  <a:prstClr val="black"/>
                </a:solidFill>
              </a:rPr>
              <a:t>you. </a:t>
            </a:r>
            <a:endParaRPr lang="en-US" b="1" dirty="0" smtClean="0">
              <a:solidFill>
                <a:prstClr val="black"/>
              </a:solidFill>
            </a:endParaRPr>
          </a:p>
          <a:p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smtClean="0">
                <a:solidFill>
                  <a:prstClr val="black"/>
                </a:solidFill>
              </a:rPr>
              <a:t>                Goodbye. </a:t>
            </a:r>
            <a:endParaRPr lang="th-TH" b="1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5615662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Student : You’re </a:t>
            </a:r>
            <a:r>
              <a:rPr lang="en-US" b="1" dirty="0" smtClean="0">
                <a:solidFill>
                  <a:srgbClr val="FF0000"/>
                </a:solidFill>
              </a:rPr>
              <a:t>welcome. Bye</a:t>
            </a:r>
            <a:r>
              <a:rPr lang="th-TH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!</a:t>
            </a:r>
            <a:endParaRPr lang="th-TH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52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สี่เหลี่ยมผืนผ้า 17"/>
          <p:cNvSpPr/>
          <p:nvPr/>
        </p:nvSpPr>
        <p:spPr>
          <a:xfrm>
            <a:off x="3059832" y="5420135"/>
            <a:ext cx="2880320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775979" y="2151243"/>
            <a:ext cx="324036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Rectangle 2" descr="AUae_252"/>
          <p:cNvSpPr>
            <a:spLocks noChangeArrowheads="1"/>
          </p:cNvSpPr>
          <p:nvPr/>
        </p:nvSpPr>
        <p:spPr bwMode="auto">
          <a:xfrm>
            <a:off x="305450" y="352410"/>
            <a:ext cx="2232248" cy="2142108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>
              <a:solidFill>
                <a:prstClr val="black"/>
              </a:solidFill>
              <a:latin typeface="Verdana"/>
              <a:cs typeface="FreesiaUP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816" y="2438385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Local  </a:t>
            </a:r>
            <a:r>
              <a:rPr lang="en-US" sz="3600" b="1" dirty="0" smtClean="0"/>
              <a:t>foods</a:t>
            </a:r>
            <a:endParaRPr lang="th-TH" sz="3600" b="1" dirty="0"/>
          </a:p>
        </p:txBody>
      </p:sp>
      <p:pic>
        <p:nvPicPr>
          <p:cNvPr id="6" name="irc_mi" descr="http://2.bp.blogspot.com/-MgWfyoub6x0/U1HiJaCgjZI/AAAAAAAAHfE/O3gLL8fb3cI/s1600/IMG_103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87" y="3573866"/>
            <a:ext cx="2698229" cy="172819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 descr="Image result for ภาพอาหารseafood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404" y="3501834"/>
            <a:ext cx="2543175" cy="180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Image result for ภาพขนมติมซำเมืองตรัง">
            <a:hlinkClick r:id="rId7"/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355" y="3284984"/>
            <a:ext cx="2466975" cy="184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1" descr="Image result for ภาพเค้กเมืองตรัง">
            <a:hlinkClick r:id="rId9"/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467" y="1108256"/>
            <a:ext cx="2190750" cy="20859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สี่เหลี่ยมผืนผ้า 2"/>
          <p:cNvSpPr/>
          <p:nvPr/>
        </p:nvSpPr>
        <p:spPr>
          <a:xfrm>
            <a:off x="2579420" y="548680"/>
            <a:ext cx="2236510" cy="8467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2579420" y="548680"/>
            <a:ext cx="22365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>
                <a:solidFill>
                  <a:prstClr val="black"/>
                </a:solidFill>
              </a:rPr>
              <a:t>roast pork</a:t>
            </a:r>
            <a:endParaRPr lang="th-TH" sz="3600" b="1" dirty="0">
              <a:solidFill>
                <a:prstClr val="black"/>
              </a:solidFill>
            </a:endParaRPr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683568" y="5589240"/>
            <a:ext cx="2232248" cy="9361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847538" y="5589240"/>
            <a:ext cx="21627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noodles</a:t>
            </a:r>
            <a:endParaRPr lang="th-TH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6835780" y="5302059"/>
            <a:ext cx="1928550" cy="105662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6835780" y="5420135"/>
            <a:ext cx="18710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</a:t>
            </a:r>
            <a:r>
              <a:rPr lang="en-US" sz="32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im sum</a:t>
            </a:r>
            <a:endParaRPr lang="th-TH" sz="2000" dirty="0">
              <a:latin typeface="Arial" panose="020B06040202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3157806" y="5423057"/>
            <a:ext cx="29560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prstClr val="black"/>
                </a:solidFill>
                <a:latin typeface="Angsana New"/>
                <a:ea typeface="Calibri"/>
              </a:rPr>
              <a:t> </a:t>
            </a:r>
            <a:r>
              <a:rPr lang="en-US" sz="40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sea foods </a:t>
            </a:r>
            <a:endParaRPr lang="th-TH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7" name="สี่เหลี่ยมผืนผ้ามุมมน 16"/>
          <p:cNvSpPr/>
          <p:nvPr/>
        </p:nvSpPr>
        <p:spPr>
          <a:xfrm>
            <a:off x="7277521" y="400370"/>
            <a:ext cx="1348696" cy="707886"/>
          </a:xfrm>
          <a:prstGeom prst="roundRect">
            <a:avLst/>
          </a:prstGeom>
          <a:solidFill>
            <a:srgbClr val="FE8A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7277521" y="400370"/>
            <a:ext cx="12682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cake</a:t>
            </a:r>
            <a:endParaRPr lang="th-TH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28181" y="1556792"/>
            <a:ext cx="356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What to eat?</a:t>
            </a:r>
            <a:endParaRPr lang="th-TH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98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" grpId="0"/>
      <p:bldP spid="11" grpId="0"/>
      <p:bldP spid="13" grpId="0"/>
      <p:bldP spid="15" grpId="0"/>
      <p:bldP spid="1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251520" y="0"/>
            <a:ext cx="4392488" cy="1252728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conversation</a:t>
            </a: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1124744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Tourist :  Can you tell me what to eat ? </a:t>
            </a:r>
            <a:endParaRPr lang="th-TH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647964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Student: Sure</a:t>
            </a:r>
            <a:r>
              <a:rPr lang="en-US" b="1" dirty="0" smtClean="0">
                <a:solidFill>
                  <a:srgbClr val="C00000"/>
                </a:solidFill>
              </a:rPr>
              <a:t>. There </a:t>
            </a:r>
            <a:r>
              <a:rPr lang="en-US" b="1" dirty="0" smtClean="0">
                <a:solidFill>
                  <a:srgbClr val="C00000"/>
                </a:solidFill>
              </a:rPr>
              <a:t>are </a:t>
            </a:r>
            <a:r>
              <a:rPr lang="en-US" b="1" dirty="0" smtClean="0">
                <a:solidFill>
                  <a:srgbClr val="C00000"/>
                </a:solidFill>
              </a:rPr>
              <a:t>many yummy foods </a:t>
            </a:r>
          </a:p>
          <a:p>
            <a:pPr lvl="0"/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              such </a:t>
            </a:r>
            <a:r>
              <a:rPr lang="en-US" b="1" dirty="0" smtClean="0">
                <a:solidFill>
                  <a:srgbClr val="C00000"/>
                </a:solidFill>
              </a:rPr>
              <a:t>as</a:t>
            </a:r>
            <a:r>
              <a:rPr lang="en-US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Angsana New"/>
                <a:ea typeface="Calibri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cake, roast pork, </a:t>
            </a:r>
            <a:r>
              <a:rPr lang="en-US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</a:t>
            </a:r>
            <a:r>
              <a:rPr lang="en-US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 sum</a:t>
            </a:r>
            <a:r>
              <a:rPr lang="en-US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   </a:t>
            </a:r>
            <a:r>
              <a:rPr lang="en-US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     noodles, seafood</a:t>
            </a:r>
            <a:r>
              <a:rPr lang="en-US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en-US" sz="3200" b="1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th-TH" b="1" dirty="0">
              <a:solidFill>
                <a:srgbClr val="FF0000"/>
              </a:solidFill>
            </a:endParaRP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663250" y="3371513"/>
            <a:ext cx="7035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Tourist : </a:t>
            </a:r>
            <a:r>
              <a:rPr lang="en-US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Nice. I’ll try them</a:t>
            </a:r>
            <a:r>
              <a:rPr lang="en-US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Thank you. Bye!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684668" y="3894733"/>
            <a:ext cx="35605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Student: </a:t>
            </a:r>
            <a:r>
              <a:rPr lang="en-US" sz="32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Goodbye</a:t>
            </a:r>
            <a:r>
              <a:rPr lang="en-US" dirty="0">
                <a:solidFill>
                  <a:prstClr val="black"/>
                </a:solidFill>
                <a:latin typeface="Angsana New"/>
                <a:ea typeface="Calibri"/>
              </a:rPr>
              <a:t>.</a:t>
            </a:r>
            <a:endParaRPr lang="en-US" sz="3200" dirty="0">
              <a:solidFill>
                <a:prstClr val="black"/>
              </a:solidFill>
              <a:latin typeface="Angsana New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5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สี่เหลี่ยมผืนผ้า 19"/>
          <p:cNvSpPr/>
          <p:nvPr/>
        </p:nvSpPr>
        <p:spPr>
          <a:xfrm>
            <a:off x="2905944" y="1124744"/>
            <a:ext cx="3401850" cy="8817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2268529"/>
            <a:ext cx="2803131" cy="1161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3319519" y="5815101"/>
            <a:ext cx="2836657" cy="610204"/>
          </a:xfrm>
          <a:prstGeom prst="rect">
            <a:avLst/>
          </a:prstGeom>
          <a:solidFill>
            <a:srgbClr val="FE8AED"/>
          </a:solidFill>
          <a:ln>
            <a:solidFill>
              <a:srgbClr val="FE8A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467544" y="6042863"/>
            <a:ext cx="2736304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6156176" y="2536104"/>
            <a:ext cx="2808312" cy="58070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2802015" y="2268529"/>
            <a:ext cx="3217587" cy="11614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4" name="Picture 2" descr="Related image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31" y="322818"/>
            <a:ext cx="2476500" cy="184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1" descr="Image result for ภาพสินค้าโอทอป ตรัง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794" y="388933"/>
            <a:ext cx="2505075" cy="1819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4" descr="Image result for ภาพสินค้าโอทอป ตรัง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166438"/>
            <a:ext cx="2438400" cy="187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5" descr="Image result for ภาพสินค้าโอทอป ตรัง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784" y="3641465"/>
            <a:ext cx="1847850" cy="1947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8" descr="Image result for ภาพสินค้าโอทอป ตรัง">
            <a:hlinkClick r:id="rId10"/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794" y="3523996"/>
            <a:ext cx="2619375" cy="17430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สี่เหลี่ยมผืนผ้า 1"/>
          <p:cNvSpPr/>
          <p:nvPr/>
        </p:nvSpPr>
        <p:spPr>
          <a:xfrm>
            <a:off x="2803131" y="2352730"/>
            <a:ext cx="32671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Local  products </a:t>
            </a:r>
            <a:endParaRPr lang="th-TH" sz="3200" b="1" dirty="0" smtClean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th-TH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(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O- Top)</a:t>
            </a:r>
            <a:endParaRPr lang="th-TH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070288" y="2428725"/>
            <a:ext cx="27911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woven clothes</a:t>
            </a:r>
            <a:endParaRPr lang="th-TH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1520" y="2482104"/>
            <a:ext cx="23775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basketwork </a:t>
            </a:r>
            <a:endParaRPr lang="th-TH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97299" y="6042863"/>
            <a:ext cx="2722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wood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carving </a:t>
            </a:r>
            <a:endParaRPr lang="th-TH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6307794" y="5589240"/>
            <a:ext cx="2368662" cy="1038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6372652" y="5815101"/>
            <a:ext cx="20168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handbag  </a:t>
            </a:r>
            <a:endParaRPr lang="th-TH" sz="2000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3319519" y="5840530"/>
            <a:ext cx="27507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Batik </a:t>
            </a:r>
            <a:r>
              <a:rPr lang="en-US" sz="32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clothes </a:t>
            </a:r>
            <a:endParaRPr lang="th-TH" sz="2000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05944" y="1298570"/>
            <a:ext cx="3250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What to buy?</a:t>
            </a:r>
            <a:endParaRPr lang="th-TH" sz="4000" b="1" dirty="0"/>
          </a:p>
        </p:txBody>
      </p:sp>
    </p:spTree>
    <p:extLst>
      <p:ext uri="{BB962C8B-B14F-4D97-AF65-F5344CB8AC3E}">
        <p14:creationId xmlns:p14="http://schemas.microsoft.com/office/powerpoint/2010/main" val="327251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  <p:bldP spid="12" grpId="0"/>
      <p:bldP spid="14" grpId="0"/>
      <p:bldP spid="16" grpId="0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ูปคลื่น">
  <a:themeElements>
    <a:clrScheme name="รูปคลื่น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รูปคลื่น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รูปคลื่น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pring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553</Words>
  <Application>Microsoft Office PowerPoint</Application>
  <PresentationFormat>นำเสนอทางหน้าจอ (4:3)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2</vt:i4>
      </vt:variant>
      <vt:variant>
        <vt:lpstr>ชื่อเรื่องภาพนิ่ง</vt:lpstr>
      </vt:variant>
      <vt:variant>
        <vt:i4>15</vt:i4>
      </vt:variant>
    </vt:vector>
  </HeadingPairs>
  <TitlesOfParts>
    <vt:vector size="17" baseType="lpstr">
      <vt:lpstr>รูปคลื่น</vt:lpstr>
      <vt:lpstr>Spring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conversation</vt:lpstr>
      <vt:lpstr>งานนำเสนอ PowerPoint</vt:lpstr>
      <vt:lpstr>conversation</vt:lpstr>
      <vt:lpstr>งานนำเสนอ PowerPoint</vt:lpstr>
      <vt:lpstr>งานนำเสนอ PowerPoint</vt:lpstr>
      <vt:lpstr>Exercise: choose the given words put  in the blank  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PC Dell</dc:creator>
  <cp:lastModifiedBy>PC Dell</cp:lastModifiedBy>
  <cp:revision>53</cp:revision>
  <cp:lastPrinted>2015-09-04T04:50:36Z</cp:lastPrinted>
  <dcterms:created xsi:type="dcterms:W3CDTF">2015-08-31T20:24:18Z</dcterms:created>
  <dcterms:modified xsi:type="dcterms:W3CDTF">2015-09-04T06:28:57Z</dcterms:modified>
</cp:coreProperties>
</file>