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08" r:id="rId1"/>
  </p:sldMasterIdLst>
  <p:sldIdLst>
    <p:sldId id="256" r:id="rId2"/>
    <p:sldId id="257" r:id="rId3"/>
    <p:sldId id="262" r:id="rId4"/>
    <p:sldId id="258" r:id="rId5"/>
    <p:sldId id="264" r:id="rId6"/>
    <p:sldId id="259" r:id="rId7"/>
    <p:sldId id="266" r:id="rId8"/>
    <p:sldId id="263" r:id="rId9"/>
    <p:sldId id="260" r:id="rId10"/>
    <p:sldId id="261" r:id="rId11"/>
    <p:sldId id="265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ชื่อเรื่อง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2" name="ชื่อเรื่องรอง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20" name="ตัวยึดท้ายกระดา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วงรี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9" name="แผนผังลำดับงาน: กระบวนการ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แผนผังลำดับงาน: กระบวนการ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วงกลม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โดนัท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ตัวยึดชื่อเรื่อง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ข้อความ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24" name="ตัวยึดวันที่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3560EB59-DB04-4446-8E97-BB4C043AA029}" type="datetimeFigureOut">
              <a:rPr lang="th-TH" smtClean="0"/>
              <a:pPr/>
              <a:t>12/3/15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6D6C778E-D372-49D7-BDEC-2D50ADE4378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4.jpeg"/><Relationship Id="rId6" Type="http://schemas.openxmlformats.org/officeDocument/2006/relationships/image" Target="../media/image11.jpeg"/><Relationship Id="rId7" Type="http://schemas.openxmlformats.org/officeDocument/2006/relationships/image" Target="../media/image12.jpeg"/><Relationship Id="rId8" Type="http://schemas.openxmlformats.org/officeDocument/2006/relationships/image" Target="../media/image13.jpeg"/><Relationship Id="rId9" Type="http://schemas.openxmlformats.org/officeDocument/2006/relationships/image" Target="../media/image3.jpeg"/><Relationship Id="rId10" Type="http://schemas.openxmlformats.org/officeDocument/2006/relationships/image" Target="../media/image2.jpeg"/><Relationship Id="rId11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500298" y="2500306"/>
            <a:ext cx="5000660" cy="15440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         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sz="9600" b="1" dirty="0" smtClean="0">
                <a:solidFill>
                  <a:srgbClr val="0000FF"/>
                </a:solidFill>
              </a:rPr>
              <a:t>Animals</a:t>
            </a:r>
            <a:endParaRPr lang="th-TH" sz="9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5984" y="285728"/>
            <a:ext cx="5136656" cy="78581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effectLst/>
              </a:rPr>
              <a:t>  เกม </a:t>
            </a:r>
            <a:r>
              <a:rPr lang="en-US" sz="3200" b="1" dirty="0" smtClean="0">
                <a:effectLst/>
              </a:rPr>
              <a:t>Crossword (Animals)</a:t>
            </a:r>
            <a:endParaRPr lang="th-TH" sz="3200" b="1" dirty="0">
              <a:effectLst/>
            </a:endParaRPr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1428728" y="4143380"/>
          <a:ext cx="7499350" cy="3444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1000" b="1" dirty="0" smtClean="0"/>
                        <a:t>c</a:t>
                      </a:r>
                      <a:endParaRPr lang="th-TH" sz="1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0" b="1" dirty="0" smtClean="0"/>
                        <a:t>a</a:t>
                      </a:r>
                      <a:endParaRPr lang="th-TH" sz="1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0" b="1" dirty="0" smtClean="0"/>
                        <a:t>m</a:t>
                      </a:r>
                      <a:endParaRPr lang="th-TH" sz="1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0" b="1" dirty="0" smtClean="0"/>
                        <a:t>e</a:t>
                      </a:r>
                      <a:endParaRPr lang="th-TH" sz="1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0" b="1" dirty="0" smtClean="0"/>
                        <a:t>l</a:t>
                      </a:r>
                      <a:endParaRPr lang="th-TH" sz="11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สี่เหลี่ยมผืนผ้า 5"/>
          <p:cNvSpPr/>
          <p:nvPr/>
        </p:nvSpPr>
        <p:spPr>
          <a:xfrm>
            <a:off x="4143372" y="2000240"/>
            <a:ext cx="150019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b="1" dirty="0" smtClean="0"/>
              <a:t>l</a:t>
            </a:r>
            <a:endParaRPr lang="th-TH" sz="8800" b="1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072198" y="2714620"/>
            <a:ext cx="150019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b="1" dirty="0" smtClean="0"/>
              <a:t>c</a:t>
            </a:r>
            <a:endParaRPr lang="th-TH" sz="8800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214546" y="2714620"/>
            <a:ext cx="150019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b="1" dirty="0"/>
              <a:t>a</a:t>
            </a:r>
            <a:endParaRPr lang="th-TH" sz="8800" b="1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214546" y="1285860"/>
            <a:ext cx="150019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b="1" dirty="0"/>
              <a:t>e</a:t>
            </a:r>
            <a:endParaRPr lang="th-TH" sz="8800" b="1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072198" y="1285860"/>
            <a:ext cx="150019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/>
              <a:t>m</a:t>
            </a:r>
            <a:endParaRPr lang="th-TH" sz="72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2714612" y="357166"/>
            <a:ext cx="4422276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th-TH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    </a:t>
            </a:r>
            <a:r>
              <a:rPr lang="th-TH" b="1" dirty="0" smtClean="0">
                <a:ln>
                  <a:prstDash val="solid"/>
                </a:ln>
                <a:solidFill>
                  <a:schemeClr val="bg1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เฉลยแบบฝึกหัด</a:t>
            </a:r>
            <a:endParaRPr lang="th-TH" b="1" dirty="0">
              <a:ln>
                <a:prstDash val="solid"/>
              </a:ln>
              <a:solidFill>
                <a:schemeClr val="bg1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3108" y="1785926"/>
            <a:ext cx="5565284" cy="44624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700" b="1" dirty="0" smtClean="0">
                <a:latin typeface="Angsana News" pitchFamily="18" charset="-34"/>
                <a:cs typeface="Angsana News" pitchFamily="18" charset="-34"/>
              </a:rPr>
              <a:t>			</a:t>
            </a:r>
            <a:r>
              <a:rPr lang="en-US" sz="11200" b="1" dirty="0" smtClean="0">
                <a:cs typeface="+mj-cs"/>
              </a:rPr>
              <a:t>1. rhino	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2. tortoise		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3. monkey		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4. tiger		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5. butterfly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6. snake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7. giraffe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8. crocodile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9. elephant</a:t>
            </a:r>
          </a:p>
          <a:p>
            <a:pPr>
              <a:buNone/>
            </a:pPr>
            <a:r>
              <a:rPr lang="en-US" sz="11200" b="1" dirty="0" smtClean="0">
                <a:cs typeface="+mj-cs"/>
              </a:rPr>
              <a:t>			10. </a:t>
            </a:r>
            <a:r>
              <a:rPr lang="en-US" sz="11200" b="1" dirty="0" err="1" smtClean="0">
                <a:cs typeface="+mj-cs"/>
              </a:rPr>
              <a:t>camal</a:t>
            </a:r>
            <a:r>
              <a:rPr lang="en-US" dirty="0" smtClean="0"/>
              <a:t>	</a:t>
            </a:r>
            <a:endParaRPr lang="th-TH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14480" y="500042"/>
            <a:ext cx="6715172" cy="1928826"/>
          </a:xfr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 </a:t>
            </a:r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What </a:t>
            </a:r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animal is it?	</a:t>
            </a:r>
            <a:b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</a:br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 </a:t>
            </a:r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= </a:t>
            </a:r>
            <a:r>
              <a:rPr lang="en-US" sz="38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It is a / an</a:t>
            </a:r>
            <a:r>
              <a:rPr lang="th-TH" sz="38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.................</a:t>
            </a:r>
            <a:r>
              <a:rPr lang="en-US" sz="3800" b="1" dirty="0" smtClean="0">
                <a:latin typeface="Angsana News" pitchFamily="18" charset="-34"/>
                <a:cs typeface="Angsana News" pitchFamily="18" charset="-34"/>
              </a:rPr>
              <a:t> </a:t>
            </a:r>
            <a:endParaRPr lang="th-TH" sz="3800" b="1" dirty="0">
              <a:solidFill>
                <a:schemeClr val="tx1"/>
              </a:solidFill>
              <a:effectLst/>
              <a:latin typeface="Angsana News" pitchFamily="18" charset="-34"/>
              <a:cs typeface="Angsana News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500166" y="3643314"/>
            <a:ext cx="7000924" cy="2500330"/>
          </a:xfr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Example </a:t>
            </a:r>
            <a:r>
              <a:rPr lang="en-US" sz="3000" b="1" dirty="0" smtClean="0">
                <a:solidFill>
                  <a:srgbClr val="FF0000"/>
                </a:solidFill>
              </a:rPr>
              <a:t>: </a:t>
            </a:r>
          </a:p>
          <a:p>
            <a:pPr>
              <a:buNone/>
            </a:pPr>
            <a:r>
              <a:rPr lang="en-US" sz="3000" b="1" dirty="0" smtClean="0">
                <a:solidFill>
                  <a:schemeClr val="tx1"/>
                </a:solidFill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- </a:t>
            </a:r>
            <a:r>
              <a:rPr lang="en-US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What is </a:t>
            </a:r>
            <a:r>
              <a:rPr lang="en-US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it?	</a:t>
            </a:r>
            <a:br>
              <a:rPr lang="en-US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</a:br>
            <a:r>
              <a:rPr lang="en-US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       = It is an </a:t>
            </a:r>
            <a:r>
              <a:rPr lang="th-TH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3000" b="1" dirty="0" smtClean="0">
                <a:solidFill>
                  <a:srgbClr val="FF0000"/>
                </a:solidFill>
                <a:latin typeface="Angsana News" pitchFamily="18" charset="-34"/>
                <a:cs typeface="Angsana News" pitchFamily="18" charset="-34"/>
              </a:rPr>
              <a:t>elephant</a:t>
            </a:r>
            <a:r>
              <a:rPr lang="th-TH" sz="30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3000" b="1" dirty="0" smtClean="0">
                <a:latin typeface="Angsana News" pitchFamily="18" charset="-34"/>
                <a:cs typeface="Angsana News" pitchFamily="18" charset="-34"/>
              </a:rPr>
              <a:t> </a:t>
            </a:r>
            <a:endParaRPr lang="en-US" sz="3000" b="1" dirty="0" smtClean="0"/>
          </a:p>
        </p:txBody>
      </p:sp>
      <p:pic>
        <p:nvPicPr>
          <p:cNvPr id="1026" name="Picture 2" descr="6d6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133600"/>
            <a:ext cx="2156575" cy="27146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เนื้อหา 2"/>
          <p:cNvSpPr>
            <a:spLocks noGrp="1"/>
          </p:cNvSpPr>
          <p:nvPr>
            <p:ph idx="1"/>
          </p:nvPr>
        </p:nvSpPr>
        <p:spPr>
          <a:xfrm>
            <a:off x="1857356" y="2357430"/>
            <a:ext cx="6500858" cy="3500462"/>
          </a:xfr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th-TH" sz="3800" b="1" dirty="0" smtClean="0">
                <a:latin typeface="Angsana News" pitchFamily="18" charset="-34"/>
                <a:cs typeface="Angsana News" pitchFamily="18" charset="-34"/>
                <a:sym typeface="Wingdings"/>
              </a:rPr>
              <a:t></a:t>
            </a:r>
            <a:r>
              <a:rPr lang="th-TH" sz="3800" b="1" dirty="0" smtClean="0">
                <a:latin typeface="Angsana News" pitchFamily="18" charset="-34"/>
                <a:cs typeface="Angsana News" pitchFamily="18" charset="-34"/>
              </a:rPr>
              <a:t>ซึ่ง </a:t>
            </a:r>
            <a:r>
              <a:rPr lang="en-US" sz="3800" b="1" dirty="0" smtClean="0">
                <a:latin typeface="Angsana News" pitchFamily="18" charset="-34"/>
                <a:cs typeface="Angsana News" pitchFamily="18" charset="-34"/>
              </a:rPr>
              <a:t>a </a:t>
            </a:r>
            <a:r>
              <a:rPr lang="th-TH" sz="3800" b="1" dirty="0" smtClean="0">
                <a:latin typeface="Angsana News" pitchFamily="18" charset="-34"/>
                <a:cs typeface="Angsana News" pitchFamily="18" charset="-34"/>
              </a:rPr>
              <a:t>จะใช้หน้าคำนามนับได้เอกพจน์ที่ขึ้นต้นด้วยพยัญชนะ                       และ </a:t>
            </a:r>
            <a:r>
              <a:rPr lang="en-US" sz="3800" b="1" dirty="0" smtClean="0">
                <a:latin typeface="Angsana News" pitchFamily="18" charset="-34"/>
                <a:cs typeface="Angsana News" pitchFamily="18" charset="-34"/>
              </a:rPr>
              <a:t>an </a:t>
            </a:r>
            <a:r>
              <a:rPr lang="th-TH" sz="3800" b="1" dirty="0" smtClean="0">
                <a:latin typeface="Angsana News" pitchFamily="18" charset="-34"/>
                <a:cs typeface="Angsana News" pitchFamily="18" charset="-34"/>
              </a:rPr>
              <a:t>จะใช้หน้าคำนามนับได้เอกพจน์ที่ขึ้นต้นด้วยเสียงสระ</a:t>
            </a:r>
            <a:r>
              <a:rPr lang="en-US" sz="3800" b="1" dirty="0" smtClean="0">
                <a:latin typeface="Angsana News" pitchFamily="18" charset="-34"/>
                <a:cs typeface="Angsana News" pitchFamily="18" charset="-34"/>
              </a:rPr>
              <a:t>     </a:t>
            </a:r>
            <a:endParaRPr lang="en-US" sz="3800" b="1" dirty="0">
              <a:latin typeface="Angsana News" pitchFamily="18" charset="-34"/>
              <a:cs typeface="Angsana News" pitchFamily="18" charset="-34"/>
            </a:endParaRPr>
          </a:p>
        </p:txBody>
      </p:sp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2571736" y="642918"/>
            <a:ext cx="4493714" cy="108266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400" b="1" dirty="0" smtClean="0">
                <a:solidFill>
                  <a:srgbClr val="0070C0"/>
                </a:solidFill>
                <a:effectLst/>
                <a:latin typeface="Comic Sans MS" pitchFamily="66" charset="0"/>
                <a:cs typeface="Angsana News" pitchFamily="18" charset="-34"/>
              </a:rPr>
              <a:t>        </a:t>
            </a:r>
            <a:r>
              <a:rPr lang="th-TH" sz="5400" b="1" dirty="0" smtClean="0">
                <a:solidFill>
                  <a:srgbClr val="0070C0"/>
                </a:solidFill>
                <a:effectLst/>
                <a:latin typeface="Comic Sans MS" pitchFamily="66" charset="0"/>
                <a:cs typeface="Angsana News" pitchFamily="18" charset="-34"/>
              </a:rPr>
              <a:t>การใช้ </a:t>
            </a:r>
            <a:r>
              <a:rPr lang="en-US" sz="5400" b="1" dirty="0" smtClean="0">
                <a:solidFill>
                  <a:srgbClr val="0070C0"/>
                </a:solidFill>
                <a:effectLst/>
                <a:latin typeface="Comic Sans MS" pitchFamily="66" charset="0"/>
                <a:cs typeface="Angsana News" pitchFamily="18" charset="-34"/>
              </a:rPr>
              <a:t>a/an</a:t>
            </a:r>
            <a:endParaRPr lang="th-TH" sz="5400" dirty="0">
              <a:solidFill>
                <a:srgbClr val="0070C0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4" name="ชื่อเรื่อง 1"/>
          <p:cNvSpPr txBox="1">
            <a:spLocks/>
          </p:cNvSpPr>
          <p:nvPr/>
        </p:nvSpPr>
        <p:spPr>
          <a:xfrm>
            <a:off x="1214414" y="357166"/>
            <a:ext cx="7286676" cy="207170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rmAutofit fontScale="6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- What animal </a:t>
            </a:r>
            <a:r>
              <a:rPr lang="en-US" sz="6700" b="1" dirty="0" smtClean="0">
                <a:latin typeface="Angsana News" pitchFamily="18" charset="-34"/>
                <a:ea typeface="+mj-ea"/>
                <a:cs typeface="Angsana News" pitchFamily="18" charset="-34"/>
              </a:rPr>
              <a:t>do you like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?	</a:t>
            </a:r>
            <a:b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</a:b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          = I </a:t>
            </a:r>
            <a:r>
              <a:rPr lang="en-US" sz="6700" b="1" dirty="0" smtClean="0">
                <a:solidFill>
                  <a:schemeClr val="tx1"/>
                </a:solidFill>
                <a:latin typeface="Angsana News" pitchFamily="18" charset="-34"/>
                <a:ea typeface="+mj-ea"/>
                <a:cs typeface="Angsana News" pitchFamily="18" charset="-34"/>
              </a:rPr>
              <a:t>like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 </a:t>
            </a:r>
            <a:r>
              <a:rPr kumimoji="0" lang="en-US" sz="67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a</a:t>
            </a:r>
            <a:r>
              <a:rPr kumimoji="0" lang="en-US" sz="67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 / an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 </a:t>
            </a:r>
            <a:r>
              <a:rPr kumimoji="0" lang="th-TH" sz="67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....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.......</a:t>
            </a:r>
            <a:r>
              <a:rPr lang="en-US" sz="67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ngsana News" pitchFamily="18" charset="-34"/>
                <a:ea typeface="+mj-ea"/>
                <a:cs typeface="Angsana News" pitchFamily="18" charset="-34"/>
              </a:rPr>
              <a:t>...</a:t>
            </a:r>
            <a:r>
              <a:rPr kumimoji="0" lang="th-TH" sz="67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....</a:t>
            </a:r>
            <a:r>
              <a:rPr kumimoji="0" lang="en-US" sz="6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ngsana News" pitchFamily="18" charset="-34"/>
                <a:ea typeface="+mj-ea"/>
                <a:cs typeface="Angsana News" pitchFamily="18" charset="-34"/>
              </a:rPr>
              <a:t> </a:t>
            </a:r>
            <a:endParaRPr kumimoji="0" lang="th-TH" sz="67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gsana News" pitchFamily="18" charset="-34"/>
              <a:ea typeface="+mj-ea"/>
              <a:cs typeface="Angsana News" pitchFamily="18" charset="-34"/>
            </a:endParaRPr>
          </a:p>
        </p:txBody>
      </p:sp>
      <p:sp>
        <p:nvSpPr>
          <p:cNvPr id="5" name="ตัวยึดเนื้อหา 2"/>
          <p:cNvSpPr>
            <a:spLocks noGrp="1"/>
          </p:cNvSpPr>
          <p:nvPr>
            <p:ph idx="1"/>
          </p:nvPr>
        </p:nvSpPr>
        <p:spPr>
          <a:xfrm>
            <a:off x="1428728" y="3857628"/>
            <a:ext cx="7000924" cy="2643206"/>
          </a:xfrm>
          <a:ln w="285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Example : </a:t>
            </a:r>
          </a:p>
          <a:p>
            <a:pPr>
              <a:buNone/>
            </a:pP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- What animal do you like?	</a:t>
            </a:r>
            <a:b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</a:br>
            <a: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       = I like a </a:t>
            </a:r>
            <a:r>
              <a:rPr lang="th-TH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400" b="1" dirty="0" smtClean="0">
                <a:solidFill>
                  <a:srgbClr val="FF0000"/>
                </a:solidFill>
                <a:latin typeface="Angsana News" pitchFamily="18" charset="-34"/>
                <a:cs typeface="Angsana News" pitchFamily="18" charset="-34"/>
              </a:rPr>
              <a:t>crocodile</a:t>
            </a:r>
            <a:r>
              <a:rPr lang="th-TH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 </a:t>
            </a:r>
            <a:endParaRPr lang="en-US" sz="5400" b="1" dirty="0" smtClean="0"/>
          </a:p>
        </p:txBody>
      </p:sp>
      <p:pic>
        <p:nvPicPr>
          <p:cNvPr id="2050" name="Picture 2" descr="D:\รูปอาชีพ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214554"/>
            <a:ext cx="3000396" cy="2357454"/>
          </a:xfrm>
          <a:prstGeom prst="roundRect">
            <a:avLst>
              <a:gd name="adj" fmla="val 16667"/>
            </a:avLst>
          </a:prstGeom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2071670" y="428604"/>
            <a:ext cx="6072230" cy="1143000"/>
          </a:xfrm>
          <a:ln w="28575" cmpd="thickThin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dirty="0" smtClean="0"/>
              <a:t>        </a:t>
            </a:r>
            <a:r>
              <a:rPr lang="th-TH" sz="5400" b="1" dirty="0" smtClean="0">
                <a:effectLst/>
              </a:rPr>
              <a:t>การใช้ </a:t>
            </a:r>
            <a:r>
              <a:rPr lang="en-US" sz="5400" b="1" dirty="0" smtClean="0">
                <a:effectLst/>
              </a:rPr>
              <a:t>Do/Does</a:t>
            </a:r>
            <a:endParaRPr lang="th-TH" sz="5400" b="1" dirty="0">
              <a:effectLst/>
            </a:endParaRPr>
          </a:p>
        </p:txBody>
      </p:sp>
      <p:sp>
        <p:nvSpPr>
          <p:cNvPr id="5" name="ตัวยึดเนื้อหา 3"/>
          <p:cNvSpPr>
            <a:spLocks noGrp="1"/>
          </p:cNvSpPr>
          <p:nvPr>
            <p:ph idx="1"/>
          </p:nvPr>
        </p:nvSpPr>
        <p:spPr>
          <a:xfrm>
            <a:off x="1435608" y="2071678"/>
            <a:ext cx="7136920" cy="417672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th-TH" sz="5400" b="1" dirty="0" smtClean="0">
                <a:latin typeface="Angsana News" pitchFamily="18" charset="-34"/>
                <a:cs typeface="Angsana News" pitchFamily="18" charset="-34"/>
                <a:sym typeface="Wingdings"/>
              </a:rPr>
              <a:t></a:t>
            </a:r>
            <a:r>
              <a:rPr lang="th-TH" sz="5400" b="1" dirty="0" smtClean="0">
                <a:latin typeface="Angsana News" pitchFamily="18" charset="-34"/>
                <a:cs typeface="Angsana News" pitchFamily="18" charset="-34"/>
              </a:rPr>
              <a:t>ซึ่ง 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do </a:t>
            </a:r>
            <a:r>
              <a:rPr lang="th-TH" sz="5400" b="1" dirty="0" smtClean="0">
                <a:latin typeface="Angsana News" pitchFamily="18" charset="-34"/>
                <a:cs typeface="Angsana News" pitchFamily="18" charset="-34"/>
              </a:rPr>
              <a:t>จะใช้กับประธานที่เป็นพหูพจน์ คือ  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I, You, We, They </a:t>
            </a:r>
            <a:r>
              <a:rPr lang="th-TH" sz="5400" b="1" dirty="0" smtClean="0">
                <a:latin typeface="Angsana News" pitchFamily="18" charset="-34"/>
                <a:cs typeface="Angsana News" pitchFamily="18" charset="-34"/>
              </a:rPr>
              <a:t> และ 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does </a:t>
            </a:r>
            <a:r>
              <a:rPr lang="th-TH" sz="5400" b="1" dirty="0" smtClean="0">
                <a:latin typeface="Angsana News" pitchFamily="18" charset="-34"/>
                <a:cs typeface="Angsana News" pitchFamily="18" charset="-34"/>
              </a:rPr>
              <a:t>จะใช้กับประธานที่เป็นเอกพจน์ คือ 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He, She, It </a:t>
            </a:r>
            <a:endParaRPr lang="th-TH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14480" y="642918"/>
            <a:ext cx="6786610" cy="164307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US" sz="44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</a:br>
            <a:r>
              <a:rPr lang="en-US" sz="44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   </a:t>
            </a:r>
            <a:r>
              <a:rPr lang="en-US" sz="53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- Where  does  tiger (animal) live</a:t>
            </a:r>
            <a:r>
              <a:rPr lang="en-US" sz="5300" b="1" dirty="0" smtClean="0">
                <a:latin typeface="Angsana News" pitchFamily="18" charset="-34"/>
                <a:cs typeface="Angsana News" pitchFamily="18" charset="-34"/>
              </a:rPr>
              <a:t> </a:t>
            </a:r>
            <a:r>
              <a:rPr lang="en-US" sz="53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?	</a:t>
            </a:r>
            <a:br>
              <a:rPr lang="en-US" sz="53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</a:br>
            <a:r>
              <a:rPr lang="en-US" sz="53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        = It  lives  in </a:t>
            </a:r>
            <a:r>
              <a:rPr lang="th-TH" sz="53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3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.............</a:t>
            </a:r>
            <a:r>
              <a:rPr lang="th-TH" sz="53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300" b="1" dirty="0" smtClean="0">
                <a:latin typeface="Angsana News" pitchFamily="18" charset="-34"/>
                <a:cs typeface="Angsana News" pitchFamily="18" charset="-34"/>
              </a:rPr>
              <a:t> </a:t>
            </a:r>
            <a:r>
              <a:rPr lang="th-TH" sz="44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/>
            </a:r>
            <a:br>
              <a:rPr lang="th-TH" sz="44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</a:br>
            <a:endParaRPr lang="th-TH" dirty="0"/>
          </a:p>
        </p:txBody>
      </p:sp>
      <p:sp>
        <p:nvSpPr>
          <p:cNvPr id="5" name="ตัวยึดเนื้อหา 2"/>
          <p:cNvSpPr>
            <a:spLocks noGrp="1"/>
          </p:cNvSpPr>
          <p:nvPr>
            <p:ph idx="1"/>
          </p:nvPr>
        </p:nvSpPr>
        <p:spPr>
          <a:xfrm>
            <a:off x="1142976" y="4357694"/>
            <a:ext cx="7643866" cy="2000264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Example : </a:t>
            </a:r>
          </a:p>
          <a:p>
            <a:pPr>
              <a:buNone/>
            </a:pP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- Where does tiger (animal) do you like?	</a:t>
            </a:r>
            <a:b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</a:br>
            <a:r>
              <a:rPr lang="en-US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       = I like a </a:t>
            </a:r>
            <a:r>
              <a:rPr lang="th-TH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400" b="1" dirty="0" smtClean="0">
                <a:solidFill>
                  <a:srgbClr val="FF0000"/>
                </a:solidFill>
                <a:latin typeface="Angsana News" pitchFamily="18" charset="-34"/>
                <a:cs typeface="Angsana News" pitchFamily="18" charset="-34"/>
              </a:rPr>
              <a:t>jungle</a:t>
            </a:r>
            <a:r>
              <a:rPr lang="th-TH" sz="54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>....</a:t>
            </a:r>
            <a:r>
              <a:rPr lang="en-US" sz="5400" b="1" dirty="0" smtClean="0">
                <a:latin typeface="Angsana News" pitchFamily="18" charset="-34"/>
                <a:cs typeface="Angsana News" pitchFamily="18" charset="-34"/>
              </a:rPr>
              <a:t> </a:t>
            </a:r>
            <a:endParaRPr lang="en-US" sz="5400" b="1" dirty="0" smtClean="0"/>
          </a:p>
        </p:txBody>
      </p:sp>
      <p:pic>
        <p:nvPicPr>
          <p:cNvPr id="6" name="Picture 43" descr="tig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285992"/>
            <a:ext cx="3286148" cy="25717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1357290" y="500042"/>
          <a:ext cx="7572428" cy="5669279"/>
        </p:xfrm>
        <a:graphic>
          <a:graphicData uri="http://schemas.openxmlformats.org/drawingml/2006/table">
            <a:tbl>
              <a:tblPr firstRow="1" lastCol="1" bandRow="1">
                <a:tableStyleId>{5940675A-B579-460E-94D1-54222C63F5DA}</a:tableStyleId>
              </a:tblPr>
              <a:tblGrid>
                <a:gridCol w="3786214"/>
                <a:gridCol w="37862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Animal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place</a:t>
                      </a:r>
                      <a:endParaRPr lang="th-TH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mtClean="0"/>
                    </a:p>
                    <a:p>
                      <a:endParaRPr lang="en-US" smtClean="0"/>
                    </a:p>
                    <a:p>
                      <a:pPr algn="ctr"/>
                      <a:r>
                        <a:rPr lang="en-US" sz="3600" b="1" smtClean="0"/>
                        <a:t>In the desert.</a:t>
                      </a:r>
                      <a:endParaRPr lang="th-TH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sz="3600" b="1" dirty="0" smtClean="0"/>
                        <a:t>In the mountain</a:t>
                      </a:r>
                      <a:r>
                        <a:rPr lang="en-US" dirty="0" smtClean="0"/>
                        <a:t>.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3.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 algn="ctr"/>
                      <a:r>
                        <a:rPr lang="en-US" sz="3600" b="1" dirty="0" smtClean="0"/>
                        <a:t>In</a:t>
                      </a:r>
                      <a:r>
                        <a:rPr lang="en-US" sz="3600" b="1" baseline="0" dirty="0" smtClean="0"/>
                        <a:t> the sea.</a:t>
                      </a:r>
                      <a:endParaRPr lang="th-TH" sz="36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0" descr="1378732670-image-o"/>
          <p:cNvPicPr>
            <a:picLocks noChangeAspect="1" noChangeArrowheads="1"/>
          </p:cNvPicPr>
          <p:nvPr/>
        </p:nvPicPr>
        <p:blipFill>
          <a:blip r:embed="rId2" cstate="print"/>
          <a:srcRect l="6181" t="4945" r="6291" b="2341"/>
          <a:stretch>
            <a:fillRect/>
          </a:stretch>
        </p:blipFill>
        <p:spPr bwMode="auto">
          <a:xfrm>
            <a:off x="2028816" y="1042972"/>
            <a:ext cx="250033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รูปอาชีพ\10854079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786058"/>
            <a:ext cx="2624134" cy="1600081"/>
          </a:xfrm>
          <a:prstGeom prst="rect">
            <a:avLst/>
          </a:prstGeom>
          <a:noFill/>
        </p:spPr>
      </p:pic>
      <p:pic>
        <p:nvPicPr>
          <p:cNvPr id="3076" name="Picture 4" descr="D:\รูปอาชีพ\dolphin-vector-graphic_1822712633_large.jp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08" y="4529142"/>
            <a:ext cx="2428892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86116" y="285728"/>
            <a:ext cx="3636458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    </a:t>
            </a:r>
            <a:r>
              <a:rPr lang="th-TH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</a:rPr>
              <a:t>กริยาเติม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/>
              </a:rPr>
              <a:t>s</a:t>
            </a:r>
            <a:endParaRPr lang="th-TH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ตัวยึดเนื้อหา 2"/>
          <p:cNvSpPr>
            <a:spLocks noGrp="1"/>
          </p:cNvSpPr>
          <p:nvPr>
            <p:ph idx="1"/>
          </p:nvPr>
        </p:nvSpPr>
        <p:spPr>
          <a:xfrm>
            <a:off x="1645920" y="1928802"/>
            <a:ext cx="6783732" cy="41767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dirty="0" smtClean="0">
                <a:sym typeface="Wingdings"/>
              </a:rPr>
              <a:t>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ถ้าประธานเอกพจน์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 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คือ 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He, She, It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                                         ชื่อคนเดียว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 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สัตว์ตัวเดียวหรือของอย่างเดียว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                          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คำกริยาต้องเติม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 s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 </a:t>
            </a:r>
          </a:p>
          <a:p>
            <a:pPr>
              <a:buNone/>
            </a:pPr>
            <a:r>
              <a:rPr lang="th-TH" dirty="0" smtClean="0">
                <a:sym typeface="Wingdings"/>
              </a:rPr>
              <a:t>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ถ้าประธานพหูพจน์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คือ 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You, We, They </a:t>
            </a:r>
            <a:r>
              <a:rPr lang="th-TH" sz="3600" b="1" dirty="0" smtClean="0">
                <a:latin typeface="Angsana News" pitchFamily="18" charset="-34"/>
                <a:cs typeface="Angsana News" pitchFamily="18" charset="-34"/>
              </a:rPr>
              <a:t>                                       ชื่อหลายคน สัตว์หลายตัวหรือของหลายอย่าง คำกริยาไม่ต้องเติม</a:t>
            </a:r>
            <a:r>
              <a:rPr lang="en-US" sz="3600" b="1" dirty="0" smtClean="0">
                <a:latin typeface="Angsana News" pitchFamily="18" charset="-34"/>
                <a:cs typeface="Angsana News" pitchFamily="18" charset="-34"/>
              </a:rPr>
              <a:t>  s</a:t>
            </a:r>
            <a:endParaRPr lang="en-US" sz="3600" b="1" dirty="0">
              <a:latin typeface="Angsana News" pitchFamily="18" charset="-34"/>
              <a:cs typeface="Angsana News" pitchFamily="18" charset="-34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มุมมน 3"/>
          <p:cNvSpPr/>
          <p:nvPr/>
        </p:nvSpPr>
        <p:spPr>
          <a:xfrm>
            <a:off x="2214546" y="1714488"/>
            <a:ext cx="5143536" cy="857256"/>
          </a:xfrm>
          <a:prstGeom prst="roundRect">
            <a:avLst/>
          </a:prstGeom>
          <a:ln w="28575">
            <a:prstDash val="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71802" y="357166"/>
            <a:ext cx="3571900" cy="714380"/>
          </a:xfrm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   </a:t>
            </a:r>
            <a:r>
              <a:rPr lang="th-TH" sz="3600" b="1" dirty="0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แบบฝึกหัด เรื่อง </a:t>
            </a:r>
            <a:r>
              <a:rPr lang="en-US" sz="3600" b="1" dirty="0" err="1" smtClean="0">
                <a:solidFill>
                  <a:schemeClr val="tx1"/>
                </a:solidFill>
                <a:effectLst/>
                <a:latin typeface="Angsana News" pitchFamily="18" charset="-34"/>
                <a:cs typeface="Angsana News" pitchFamily="18" charset="-34"/>
              </a:rPr>
              <a:t>Animais</a:t>
            </a:r>
            <a:r>
              <a:rPr lang="en-US" sz="36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Angsana News" pitchFamily="18" charset="-34"/>
                <a:cs typeface="Angsana News" pitchFamily="18" charset="-34"/>
              </a:rPr>
            </a:br>
            <a:endParaRPr lang="th-TH" sz="3600" b="1" dirty="0">
              <a:solidFill>
                <a:schemeClr val="tx1"/>
              </a:solidFill>
              <a:latin typeface="Angsana News" pitchFamily="18" charset="-34"/>
              <a:cs typeface="Angsana News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428728" y="1214422"/>
            <a:ext cx="7572428" cy="53578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sz="2400" b="1" u="sng" dirty="0" smtClean="0"/>
              <a:t>คำชี้แจง</a:t>
            </a:r>
            <a:r>
              <a:rPr lang="th-TH" sz="2400" b="1" dirty="0" smtClean="0"/>
              <a:t>	ให้นักเรียนเติมคำศัพท์ในช่องว่างให้ถูกต้อง	      </a:t>
            </a:r>
            <a:r>
              <a:rPr lang="th-TH" sz="2400" b="1" dirty="0" smtClean="0">
                <a:latin typeface="Angsana News" pitchFamily="18" charset="-34"/>
                <a:cs typeface="Angsana News" pitchFamily="18" charset="-34"/>
              </a:rPr>
              <a:t> </a:t>
            </a: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		snake	tortoise	giraffe	elephant	   butterfly</a:t>
            </a:r>
            <a:endParaRPr lang="en-US" sz="2400" dirty="0" smtClean="0">
              <a:latin typeface="Angsana News" pitchFamily="18" charset="-34"/>
              <a:cs typeface="Angsana News" pitchFamily="18" charset="-34"/>
            </a:endParaRP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		crocodile	  rhino	tiger	camel	monkey               </a:t>
            </a: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1.			      2.		          3.		         4.</a:t>
            </a:r>
          </a:p>
          <a:p>
            <a:pPr>
              <a:buNone/>
            </a:pPr>
            <a:endParaRPr lang="en-US" sz="2400" b="1" dirty="0" smtClean="0">
              <a:latin typeface="Angsana News" pitchFamily="18" charset="-34"/>
              <a:cs typeface="Angsana News" pitchFamily="18" charset="-34"/>
            </a:endParaRP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.............................	      .............................	          .............................      ..........................</a:t>
            </a: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5.			      	6.		         7.		         </a:t>
            </a:r>
          </a:p>
          <a:p>
            <a:pPr>
              <a:buNone/>
            </a:pPr>
            <a:endParaRPr lang="en-US" sz="2400" b="1" dirty="0" smtClean="0">
              <a:latin typeface="Angsana News" pitchFamily="18" charset="-34"/>
              <a:cs typeface="Angsana News" pitchFamily="18" charset="-34"/>
            </a:endParaRP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............................ 	     	 ............................ 	         ............................         </a:t>
            </a:r>
            <a:endParaRPr lang="en-US" sz="2400" dirty="0" smtClean="0">
              <a:latin typeface="Angsana News" pitchFamily="18" charset="-34"/>
              <a:cs typeface="Angsana News" pitchFamily="18" charset="-34"/>
            </a:endParaRP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8.			      	9.		        10.</a:t>
            </a:r>
          </a:p>
          <a:p>
            <a:pPr>
              <a:buNone/>
            </a:pPr>
            <a:endParaRPr lang="en-US" sz="2400" b="1" dirty="0" smtClean="0">
              <a:latin typeface="Angsana News" pitchFamily="18" charset="-34"/>
              <a:cs typeface="Angsana News" pitchFamily="18" charset="-34"/>
            </a:endParaRPr>
          </a:p>
          <a:p>
            <a:pPr>
              <a:buNone/>
            </a:pPr>
            <a:r>
              <a:rPr lang="en-US" sz="2400" b="1" dirty="0" smtClean="0">
                <a:latin typeface="Angsana News" pitchFamily="18" charset="-34"/>
                <a:cs typeface="Angsana News" pitchFamily="18" charset="-34"/>
              </a:rPr>
              <a:t>............................ .          	............................ 	          ...........................</a:t>
            </a:r>
          </a:p>
          <a:p>
            <a:pPr>
              <a:buNone/>
            </a:pPr>
            <a:endParaRPr lang="en-US" sz="2400" b="1" dirty="0" smtClean="0">
              <a:latin typeface="Angsana News" pitchFamily="18" charset="-34"/>
              <a:cs typeface="Angsana News" pitchFamily="18" charset="-34"/>
            </a:endParaRPr>
          </a:p>
        </p:txBody>
      </p:sp>
      <p:pic>
        <p:nvPicPr>
          <p:cNvPr id="6184" name="Picture 40" descr="_onli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2571744"/>
            <a:ext cx="123724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5" name="Picture 41" descr="1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2643182"/>
            <a:ext cx="107304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6" name="Picture 42" descr="13436_134136453281088_100000542031796_271223_4852067_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2643182"/>
            <a:ext cx="928694" cy="73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7" name="Picture 43" descr="tig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72" y="2643182"/>
            <a:ext cx="1000132" cy="80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8" name="Picture 44" descr="581874wf2frl82vkld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57356" y="3857628"/>
            <a:ext cx="12795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0" name="Picture 46" descr="snake-cartoo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62" y="3786190"/>
            <a:ext cx="1038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1" name="Picture 47" descr="q3XvNigZGlTHW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15140" y="3786190"/>
            <a:ext cx="114776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2" name="Picture 48" descr="images (4)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57356" y="5072074"/>
            <a:ext cx="1211262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3" name="Picture 49" descr="6d6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5072074"/>
            <a:ext cx="1068387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4" name="Picture 50" descr="1378732670-image-o"/>
          <p:cNvPicPr>
            <a:picLocks noChangeAspect="1" noChangeArrowheads="1"/>
          </p:cNvPicPr>
          <p:nvPr/>
        </p:nvPicPr>
        <p:blipFill>
          <a:blip r:embed="rId11" cstate="print"/>
          <a:srcRect l="6181" t="4945" r="6291" b="2341"/>
          <a:stretch>
            <a:fillRect/>
          </a:stretch>
        </p:blipFill>
        <p:spPr bwMode="auto">
          <a:xfrm>
            <a:off x="6858016" y="5072074"/>
            <a:ext cx="116475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จุดที่สุด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จุดที่สุด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จุดที่สุด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198</TotalTime>
  <Words>825</Words>
  <Application>Microsoft Macintosh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จุดที่สุด</vt:lpstr>
      <vt:lpstr>              Animals</vt:lpstr>
      <vt:lpstr>   What animal is it?     = It is a / an................. </vt:lpstr>
      <vt:lpstr>        การใช้ a/an</vt:lpstr>
      <vt:lpstr> </vt:lpstr>
      <vt:lpstr>        การใช้ Do/Does</vt:lpstr>
      <vt:lpstr>     - Where  does  tiger (animal) live ?           = It  lives  in .....................  </vt:lpstr>
      <vt:lpstr>Slide 7</vt:lpstr>
      <vt:lpstr>      กริยาเติม s</vt:lpstr>
      <vt:lpstr>    แบบฝึกหัด เรื่อง Animais </vt:lpstr>
      <vt:lpstr>  เกม Crossword (Animals)</vt:lpstr>
      <vt:lpstr>      เฉลยแบบฝึกหัด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</dc:title>
  <dc:creator>KKD Windows 7 V.3</dc:creator>
  <cp:lastModifiedBy>TTV</cp:lastModifiedBy>
  <cp:revision>48</cp:revision>
  <dcterms:created xsi:type="dcterms:W3CDTF">2015-12-03T10:21:50Z</dcterms:created>
  <dcterms:modified xsi:type="dcterms:W3CDTF">2015-12-03T10:43:58Z</dcterms:modified>
</cp:coreProperties>
</file>