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4"/>
  </p:handoutMasterIdLst>
  <p:sldIdLst>
    <p:sldId id="256" r:id="rId2"/>
    <p:sldId id="276" r:id="rId3"/>
    <p:sldId id="277" r:id="rId4"/>
    <p:sldId id="257" r:id="rId5"/>
    <p:sldId id="278" r:id="rId6"/>
    <p:sldId id="258" r:id="rId7"/>
    <p:sldId id="279" r:id="rId8"/>
    <p:sldId id="259" r:id="rId9"/>
    <p:sldId id="280" r:id="rId10"/>
    <p:sldId id="260" r:id="rId11"/>
    <p:sldId id="281" r:id="rId12"/>
    <p:sldId id="261" r:id="rId13"/>
    <p:sldId id="262" r:id="rId14"/>
    <p:sldId id="263" r:id="rId15"/>
    <p:sldId id="282" r:id="rId16"/>
    <p:sldId id="264" r:id="rId17"/>
    <p:sldId id="283" r:id="rId18"/>
    <p:sldId id="265" r:id="rId19"/>
    <p:sldId id="266" r:id="rId20"/>
    <p:sldId id="284" r:id="rId21"/>
    <p:sldId id="275" r:id="rId22"/>
    <p:sldId id="268" r:id="rId23"/>
    <p:sldId id="285" r:id="rId24"/>
    <p:sldId id="269" r:id="rId25"/>
    <p:sldId id="286" r:id="rId26"/>
    <p:sldId id="270" r:id="rId27"/>
    <p:sldId id="271" r:id="rId28"/>
    <p:sldId id="272" r:id="rId29"/>
    <p:sldId id="273" r:id="rId30"/>
    <p:sldId id="287" r:id="rId31"/>
    <p:sldId id="274" r:id="rId32"/>
    <p:sldId id="288" r:id="rId33"/>
  </p:sldIdLst>
  <p:sldSz cx="9144000" cy="6858000" type="screen4x3"/>
  <p:notesSz cx="6877050" cy="100028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11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95725" y="2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39CE-BDEC-4E9D-8347-3D5467FBB7E5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501190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95725" y="9501190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98ADC-41E2-48A0-94A4-8E493700849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74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4C259D-9411-4EF3-926B-6F2D5317B220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C50BC7-8DF4-4D29-9B7B-9302CC188AF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7504" y="0"/>
            <a:ext cx="8856984" cy="6858000"/>
          </a:xfrm>
        </p:spPr>
        <p:txBody>
          <a:bodyPr>
            <a:normAutofit/>
          </a:bodyPr>
          <a:lstStyle/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pPr algn="l"/>
            <a:endParaRPr lang="th-TH" sz="17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03648" y="2113806"/>
            <a:ext cx="5976664" cy="17281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</a:rPr>
              <a:t>สอนอย่างไรให้เด็กอ่านออกเขียนได้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6016" y="522920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</a:rPr>
              <a:t>        บรรเจิด   </a:t>
            </a:r>
            <a:r>
              <a:rPr lang="th-TH" sz="3600" dirty="0" err="1" smtClean="0">
                <a:solidFill>
                  <a:schemeClr val="accent6">
                    <a:lumMod val="50000"/>
                  </a:schemeClr>
                </a:solidFill>
              </a:rPr>
              <a:t>อุต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</a:rPr>
              <a:t>มา</a:t>
            </a:r>
            <a:endParaRPr lang="th-TH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3600" b="1" u="sng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3  สอนให้เขียนรูปพยัญชนะ</a:t>
            </a:r>
          </a:p>
          <a:p>
            <a:pPr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      เมื่อนักเรียนอ่านออกสียงได้แล้ว ต้องฝึกให้เขียนรูปพยัญชนะ ตัวนั้นๆ โดย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1. ครูเขียนรูป พยัญชนะบนกระดาน  คัดตัวบรรจงเต็มบรรทัดลากเส้นให้</a:t>
            </a:r>
            <a:b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     ถูกต้อง ตามหลักการเขียนพยัญชนะและออกเสียงไปพร้อมกัน</a:t>
            </a:r>
          </a:p>
          <a:p>
            <a:pPr marL="457200" indent="-457200"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2. ให้นักเรียนเขียนรูปพยัญชนะตามครู  และออกเสียงไปด้วย</a:t>
            </a:r>
          </a:p>
          <a:p>
            <a:pPr marL="457200" indent="-457200"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3. ให้นักเรียน คัดรูปพยัญชนะ ด้วยตัวบรรจงเต็มบรรทัด หลายๆครั้ง</a:t>
            </a:r>
          </a:p>
          <a:p>
            <a:pPr marL="457200" indent="-457200"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4. ครูสังเกตตรวจสอบ หากพบนักเรียนคนใด ยังไม่ถูกต้องให้ แก้ไขทันที</a:t>
            </a:r>
            <a:b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ก่อนเขียนพยัญชนะตัวต่อไป</a:t>
            </a:r>
          </a:p>
          <a:p>
            <a:pPr marL="457200" indent="-457200"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5. ครู ควรสังเกตวิธีจับดินสอ วางสมุด ท่านั่งของนักเรียนไปด้วยเพื่อจะ</a:t>
            </a:r>
            <a:b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แนะนำแก้ไขให้ถูกต้อง</a:t>
            </a:r>
          </a:p>
          <a:p>
            <a:pPr marL="457200" indent="-45720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	</a:t>
            </a: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5577800"/>
          </a:xfrm>
        </p:spPr>
        <p:txBody>
          <a:bodyPr>
            <a:normAutofit/>
          </a:bodyPr>
          <a:lstStyle/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u="sng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ลำดับพยัญชนะที่ควรสอน ก่อน-หลัง แยกเป็นชุดดังนี้</a:t>
            </a:r>
          </a:p>
          <a:p>
            <a:pPr marL="777240" lvl="1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   </a:t>
            </a:r>
            <a:r>
              <a:rPr lang="th-TH" sz="40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ชุด</a:t>
            </a:r>
            <a:r>
              <a:rPr lang="th-TH" sz="40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ที่  </a:t>
            </a: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  ก   จ   ด   ต   บ   ป   อ</a:t>
            </a:r>
          </a:p>
          <a:p>
            <a:pPr marL="1051560" lvl="2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sz="40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ชุดที่  </a:t>
            </a: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  ค   ง   ช   ซ   ท   น</a:t>
            </a:r>
          </a:p>
          <a:p>
            <a:pPr marL="777240" lvl="1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	   </a:t>
            </a:r>
            <a:r>
              <a:rPr lang="th-TH" sz="40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ชุดที่  </a:t>
            </a: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  พ   ฟ   ม   ย   ร   ล   ว   ฮ</a:t>
            </a:r>
          </a:p>
          <a:p>
            <a:pPr marL="777240" lvl="1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	   </a:t>
            </a:r>
            <a:r>
              <a:rPr lang="th-TH" sz="40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ชุดที่  </a:t>
            </a: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  ข   ฉ   ฤ   ผ   ฝ   ส   ห</a:t>
            </a:r>
          </a:p>
          <a:p>
            <a:pPr marL="777240" lvl="1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	   </a:t>
            </a:r>
            <a:r>
              <a:rPr lang="th-TH" sz="40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ชุดที่</a:t>
            </a: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5  ฃ   ฅ   ฆ   ฑ   ธ   ภ   ศ   ษ   ฬ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		 </a:t>
            </a:r>
            <a:r>
              <a:rPr lang="th-TH" sz="40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ชุดที่</a:t>
            </a: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6  ฌ   ญ   ฎ   ฏ   ฐ   ฒ   ณ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134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         </a:t>
            </a:r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สอนให้รู้จักสระ</a:t>
            </a:r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          สระทั้งหมดมี 21 รูป 32 เสียง ต้องสอนให้รู้จักรูปเสียงของสระแต่ละตัว  เพื่อนำไปสู่ การอ่านและเขียนสะกดคำต่อไป</a:t>
            </a:r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  1 สอนให้เห็นรูป</a:t>
            </a:r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           โดยครูใช้  </a:t>
            </a:r>
            <a:r>
              <a:rPr lang="th-TH" sz="3200" u="sng" dirty="0" smtClean="0">
                <a:latin typeface="TH SarabunIT๙" pitchFamily="34" charset="-34"/>
                <a:cs typeface="TH SarabunIT๙" pitchFamily="34" charset="-34"/>
              </a:rPr>
              <a:t>บัตรสระ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เป็นรายตัว ให้ฝึกเรียนได้เห็นรูปร่างลักษณะของสระ แต่ละตัว เช่น</a:t>
            </a:r>
          </a:p>
          <a:p>
            <a:pPr>
              <a:buNone/>
            </a:pPr>
            <a:endParaRPr lang="th-TH" sz="32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32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             หรือครูจะเขียนรูปสระบนกระดาน ก็ได้</a:t>
            </a:r>
            <a:r>
              <a:rPr lang="th-TH" sz="3200" u="sng" dirty="0" smtClean="0">
                <a:latin typeface="TH SarabunIT๙" pitchFamily="34" charset="-34"/>
                <a:cs typeface="TH SarabunIT๙" pitchFamily="34" charset="-34"/>
              </a:rPr>
              <a:t>  </a:t>
            </a:r>
            <a:endParaRPr lang="th-TH" sz="3200" dirty="0" smtClean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562060" y="4149080"/>
            <a:ext cx="857256" cy="7858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tx1"/>
                </a:solidFill>
                <a:latin typeface="TH SarabunIT๙"/>
                <a:cs typeface="TH SarabunIT๙"/>
              </a:rPr>
              <a:t>ะ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987824" y="4149080"/>
            <a:ext cx="857256" cy="7858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>
                <a:solidFill>
                  <a:schemeClr val="tx1"/>
                </a:solidFill>
                <a:latin typeface="TH SarabunIT๙"/>
                <a:cs typeface="TH SarabunIT๙"/>
              </a:rPr>
              <a:t>า</a:t>
            </a:r>
            <a:endParaRPr lang="th-TH" sz="3600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572000" y="4149080"/>
            <a:ext cx="857256" cy="7858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>
                <a:solidFill>
                  <a:schemeClr val="tx1"/>
                </a:solidFill>
                <a:latin typeface="TH SarabunIT๙"/>
                <a:cs typeface="TH SarabunIT๙"/>
              </a:rPr>
              <a:t>ี</a:t>
            </a:r>
            <a:endParaRPr lang="th-TH" sz="4000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096025" y="4149080"/>
            <a:ext cx="857256" cy="7858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>
                <a:solidFill>
                  <a:schemeClr val="tx1"/>
                </a:solidFill>
                <a:latin typeface="TH SarabunIT๙"/>
                <a:cs typeface="TH SarabunIT๙"/>
              </a:rPr>
              <a:t>ู</a:t>
            </a:r>
            <a:endParaRPr lang="th-TH" sz="3600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7572396" y="4149080"/>
            <a:ext cx="857256" cy="7858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>
                <a:solidFill>
                  <a:schemeClr val="tx1"/>
                </a:solidFill>
                <a:latin typeface="TH SarabunIT๙"/>
                <a:cs typeface="TH SarabunIT๙"/>
              </a:rPr>
              <a:t>เ</a:t>
            </a:r>
            <a:endParaRPr lang="th-TH" sz="4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7980" y="5157192"/>
            <a:ext cx="2500330" cy="1565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 2 สอนให้รู้จักเสียงสระ</a:t>
            </a:r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            ขณะที่ให้เด็กดูบัตรสระ หรือ ครูเขียนบนกระดานทีละตัวต้องให้นักเรียนรู้จักเสียงของสระตัวนั้นๆโดย</a:t>
            </a:r>
          </a:p>
          <a:p>
            <a:pPr marL="0" indent="0"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	1. ครูออกเสียงให้ฟังอย่างชัดเจน เช่น </a:t>
            </a:r>
          </a:p>
          <a:p>
            <a:pPr marL="457200" indent="-457200"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          		</a:t>
            </a:r>
            <a:r>
              <a:rPr lang="th-TH" sz="3200" b="1" dirty="0" smtClean="0">
                <a:latin typeface="TH SarabunIT๙"/>
                <a:cs typeface="TH SarabunIT๙"/>
              </a:rPr>
              <a:t>ะ       อ่านออกเสียงว่า    </a:t>
            </a:r>
            <a:r>
              <a:rPr lang="th-TH" sz="3200" b="1" dirty="0" err="1" smtClean="0">
                <a:latin typeface="TH SarabunIT๙"/>
                <a:cs typeface="TH SarabunIT๙"/>
              </a:rPr>
              <a:t>อะ</a:t>
            </a:r>
            <a:endParaRPr lang="th-TH" sz="3200" b="1" dirty="0" smtClean="0">
              <a:latin typeface="TH SarabunIT๙"/>
              <a:cs typeface="TH SarabunIT๙"/>
            </a:endParaRPr>
          </a:p>
          <a:p>
            <a:pPr marL="457200" indent="-457200">
              <a:buNone/>
            </a:pPr>
            <a:r>
              <a:rPr lang="th-TH" sz="3200" b="1" dirty="0" smtClean="0">
                <a:latin typeface="TH SarabunIT๙"/>
                <a:cs typeface="TH SarabunIT๙"/>
              </a:rPr>
              <a:t>            		า                 “             อา</a:t>
            </a:r>
          </a:p>
          <a:p>
            <a:pPr marL="457200" indent="-457200">
              <a:buNone/>
            </a:pPr>
            <a:r>
              <a:rPr lang="th-TH" sz="3200" b="1" dirty="0" smtClean="0">
                <a:latin typeface="TH SarabunIT๙"/>
                <a:cs typeface="TH SarabunIT๙"/>
              </a:rPr>
              <a:t>            		  ี                 “             อี</a:t>
            </a:r>
          </a:p>
          <a:p>
            <a:pPr marL="457200" indent="-457200">
              <a:buNone/>
            </a:pPr>
            <a:r>
              <a:rPr lang="th-TH" sz="3200" b="1" dirty="0" smtClean="0">
                <a:latin typeface="TH SarabunIT๙"/>
                <a:cs typeface="TH SarabunIT๙"/>
              </a:rPr>
              <a:t>            		  ู                 “             อู</a:t>
            </a:r>
          </a:p>
          <a:p>
            <a:pPr marL="457200" indent="-457200">
              <a:buNone/>
            </a:pPr>
            <a:r>
              <a:rPr lang="th-TH" sz="3200" b="1" dirty="0" smtClean="0">
                <a:latin typeface="TH SarabunIT๙"/>
                <a:cs typeface="TH SarabunIT๙"/>
              </a:rPr>
              <a:t>             		เ                  “            เอ</a:t>
            </a:r>
            <a:endParaRPr lang="th-TH" sz="32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457200" indent="-457200">
              <a:buNone/>
            </a:pP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		</a:t>
            </a:r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	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32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 ให้นักเรียนดูรูปสระแต่ละตัวแล้วอ่านออกเสียงตามครูดังๆ และ</a:t>
            </a: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ชัดเจน</a:t>
            </a:r>
            <a:endParaRPr lang="th-TH" sz="3200" dirty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3. ให้นักเรียนดูรูป แล้วฝึกอ่านออกเสียงเอง ทั้งชั้น เป็นรายกลุ่ม และ </a:t>
            </a:r>
            <a:b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 รายบุคคล</a:t>
            </a:r>
          </a:p>
          <a:p>
            <a:pPr>
              <a:buNone/>
            </a:pP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4. ครูสังเกต ตรวจสอบ การอ่านของนักเรียนรายบุคคล หากมีปัญหารีบ</a:t>
            </a:r>
            <a:b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 แก้ไขทันที ก่อนจะอ่านสระตัวต่อไป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</a:t>
            </a:r>
            <a:endParaRPr lang="th-TH" sz="2800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136904" cy="6480720"/>
          </a:xfrm>
        </p:spPr>
        <p:txBody>
          <a:bodyPr>
            <a:normAutofit fontScale="77500" lnSpcReduction="20000"/>
          </a:bodyPr>
          <a:lstStyle/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200" b="1" u="sng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ขั้น</a:t>
            </a:r>
            <a:r>
              <a:rPr lang="th-TH" sz="42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ที่</a:t>
            </a:r>
            <a:r>
              <a:rPr lang="th-TH" sz="4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3 สอนให้เขียนรูปสระ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เมื่อนักเรียนอ่านออกเสียงได้แล้ว ให้ฝึกเขียนรูปสระตัวนั้นๆ โดย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1. ครูเขียนรูปสระ บนกระดาน (คัดตัวบรรจง เต็ม</a:t>
            </a: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บรรทัด</a:t>
            </a:r>
            <a:b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   และ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ลากเส้นให้ถูกต้อง</a:t>
            </a: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ตามหลักการ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เขียนสระ</a:t>
            </a: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) โดย</a:t>
            </a:r>
            <a:b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   ลากเส้นช้าๆ ให้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นักเรียนดูและอ่านออกเสียงสระนั้น</a:t>
            </a: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ไป</a:t>
            </a:r>
            <a:b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   พร้อม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กัน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2. นักเรียน เขียนรูปสระตามครู โดยให้ออกเสียงไปด้วย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3. นักเรียนคัดรูปสระแต่ละตัว อย่างบรรจงเต็มบรรทัด </a:t>
            </a: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   โดย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คัดในสมุด หลายๆ ครั้ง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4. สังเกตตรวจสอบ การเขียนของนักเรียน และแก้ไข</a:t>
            </a: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ทันที</a:t>
            </a:r>
            <a:b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   หาก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มีปัญหา </a:t>
            </a:r>
            <a:r>
              <a:rPr lang="th-TH" sz="47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47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ก่อนที่จะเขียนสระตัวต่อไป)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8259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 algn="ctr">
              <a:buNone/>
            </a:pPr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ลำดับสระที่ควรสอน ก่อน-หลัง แยกเป็นชุดๆ ดังนี้</a:t>
            </a: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     ชุดที่ 1      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3600" b="1" dirty="0" smtClean="0">
                <a:latin typeface="TH SarabunIT๙"/>
                <a:cs typeface="TH SarabunIT๙"/>
              </a:rPr>
              <a:t>ะ      - า      - ิ      - ี      -ึ       -ื    -ุ      -ู</a:t>
            </a:r>
          </a:p>
          <a:p>
            <a:pPr>
              <a:buNone/>
            </a:pPr>
            <a:r>
              <a:rPr lang="th-TH" sz="2000" dirty="0" smtClean="0">
                <a:latin typeface="TH SarabunIT๙"/>
                <a:cs typeface="TH SarabunIT๙"/>
              </a:rPr>
              <a:t>	</a:t>
            </a:r>
            <a:r>
              <a:rPr lang="th-TH" sz="1200" dirty="0" smtClean="0">
                <a:latin typeface="TH SarabunIT๙"/>
                <a:cs typeface="TH SarabunIT๙"/>
              </a:rPr>
              <a:t>   </a:t>
            </a:r>
          </a:p>
          <a:p>
            <a:pPr>
              <a:buNone/>
            </a:pPr>
            <a:r>
              <a:rPr lang="th-TH" sz="3600" dirty="0">
                <a:latin typeface="TH SarabunIT๙"/>
                <a:cs typeface="TH SarabunIT๙"/>
              </a:rPr>
              <a:t> </a:t>
            </a:r>
            <a:r>
              <a:rPr lang="th-TH" sz="3600" dirty="0" smtClean="0">
                <a:latin typeface="TH SarabunIT๙"/>
                <a:cs typeface="TH SarabunIT๙"/>
              </a:rPr>
              <a:t>      ชุดที่ </a:t>
            </a:r>
            <a:r>
              <a:rPr lang="th-TH" sz="3200" dirty="0" smtClean="0">
                <a:latin typeface="TH SarabunIT๙"/>
                <a:cs typeface="TH SarabunIT๙"/>
              </a:rPr>
              <a:t>2       </a:t>
            </a:r>
            <a:r>
              <a:rPr lang="th-TH" sz="3200" b="1" dirty="0" smtClean="0">
                <a:latin typeface="TH SarabunIT๙"/>
                <a:cs typeface="TH SarabunIT๙"/>
              </a:rPr>
              <a:t>เ - ะ      เ -       แ - ะ    แ -    โ – ะ   โ -    เ – </a:t>
            </a:r>
            <a:r>
              <a:rPr lang="th-TH" sz="3200" b="1" dirty="0" err="1" smtClean="0">
                <a:latin typeface="TH SarabunIT๙"/>
                <a:cs typeface="TH SarabunIT๙"/>
              </a:rPr>
              <a:t>าะ</a:t>
            </a:r>
            <a:r>
              <a:rPr lang="th-TH" sz="3200" b="1" dirty="0" smtClean="0">
                <a:latin typeface="TH SarabunIT๙"/>
                <a:cs typeface="TH SarabunIT๙"/>
              </a:rPr>
              <a:t>      - อ</a:t>
            </a:r>
          </a:p>
          <a:p>
            <a:pPr>
              <a:buNone/>
            </a:pPr>
            <a:r>
              <a:rPr lang="th-TH" sz="1400" dirty="0" smtClean="0">
                <a:latin typeface="TH SarabunIT๙"/>
                <a:cs typeface="TH SarabunIT๙"/>
              </a:rPr>
              <a:t>	    </a:t>
            </a:r>
          </a:p>
          <a:p>
            <a:pPr>
              <a:buNone/>
            </a:pPr>
            <a:r>
              <a:rPr lang="th-TH" sz="3600" dirty="0">
                <a:latin typeface="TH SarabunIT๙"/>
                <a:cs typeface="TH SarabunIT๙"/>
              </a:rPr>
              <a:t> </a:t>
            </a:r>
            <a:r>
              <a:rPr lang="th-TH" sz="3600" dirty="0" smtClean="0">
                <a:latin typeface="TH SarabunIT๙"/>
                <a:cs typeface="TH SarabunIT๙"/>
              </a:rPr>
              <a:t>      ชุดที่ 3        </a:t>
            </a:r>
            <a:r>
              <a:rPr lang="th-TH" sz="3600" b="1" dirty="0" smtClean="0">
                <a:latin typeface="TH SarabunIT๙"/>
                <a:cs typeface="TH SarabunIT๙"/>
              </a:rPr>
              <a:t>- </a:t>
            </a:r>
            <a:r>
              <a:rPr lang="th-TH" sz="3600" b="1" dirty="0" err="1" smtClean="0">
                <a:latin typeface="TH SarabunIT๙"/>
                <a:cs typeface="TH SarabunIT๙"/>
              </a:rPr>
              <a:t>ัวะ</a:t>
            </a:r>
            <a:r>
              <a:rPr lang="th-TH" sz="3600" b="1" dirty="0" smtClean="0">
                <a:latin typeface="TH SarabunIT๙"/>
                <a:cs typeface="TH SarabunIT๙"/>
              </a:rPr>
              <a:t>      - </a:t>
            </a:r>
            <a:r>
              <a:rPr lang="th-TH" sz="3600" b="1" dirty="0" err="1" smtClean="0">
                <a:latin typeface="TH SarabunIT๙"/>
                <a:cs typeface="TH SarabunIT๙"/>
              </a:rPr>
              <a:t>ัว</a:t>
            </a:r>
            <a:r>
              <a:rPr lang="th-TH" sz="3600" b="1" dirty="0" smtClean="0">
                <a:latin typeface="TH SarabunIT๙"/>
                <a:cs typeface="TH SarabunIT๙"/>
              </a:rPr>
              <a:t>         - ำ      ใ -    ไ -      เ – า</a:t>
            </a:r>
          </a:p>
          <a:p>
            <a:pPr>
              <a:buNone/>
            </a:pPr>
            <a:endParaRPr lang="th-TH" sz="1800" b="1" dirty="0" smtClean="0">
              <a:latin typeface="TH SarabunIT๙"/>
              <a:cs typeface="TH SarabunIT๙"/>
            </a:endParaRP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     ชุดที่ 4      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เ – </a:t>
            </a:r>
            <a:r>
              <a:rPr lang="th-TH" sz="3600" b="1" dirty="0" err="1" smtClean="0">
                <a:latin typeface="TH SarabunIT๙" pitchFamily="34" charset="-34"/>
                <a:cs typeface="TH SarabunIT๙" pitchFamily="34" charset="-34"/>
              </a:rPr>
              <a:t>อะ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   เ – อ   เ –</a:t>
            </a:r>
            <a:r>
              <a:rPr lang="th-TH" sz="3600" b="1" dirty="0" smtClean="0">
                <a:latin typeface="TH SarabunIT๙"/>
                <a:cs typeface="TH SarabunIT๙"/>
              </a:rPr>
              <a:t>ี ยะ      เ –ี ย     เ –ื </a:t>
            </a:r>
            <a:r>
              <a:rPr lang="th-TH" sz="3600" b="1" dirty="0" err="1" smtClean="0">
                <a:latin typeface="TH SarabunIT๙"/>
                <a:cs typeface="TH SarabunIT๙"/>
              </a:rPr>
              <a:t>อะ</a:t>
            </a:r>
            <a:r>
              <a:rPr lang="th-TH" sz="3600" b="1" dirty="0" smtClean="0">
                <a:latin typeface="TH SarabunIT๙"/>
                <a:cs typeface="TH SarabunIT๙"/>
              </a:rPr>
              <a:t>     เ –ื อ</a:t>
            </a:r>
          </a:p>
          <a:p>
            <a:pPr>
              <a:buNone/>
            </a:pPr>
            <a:endParaRPr lang="th-TH" sz="1600" b="1" dirty="0" smtClean="0">
              <a:latin typeface="TH SarabunIT๙"/>
              <a:cs typeface="TH SarabunIT๙"/>
            </a:endParaRPr>
          </a:p>
          <a:p>
            <a:pPr>
              <a:buNone/>
            </a:pPr>
            <a:r>
              <a:rPr lang="th-TH" sz="3600" dirty="0" smtClean="0">
                <a:latin typeface="TH SarabunIT๙"/>
                <a:cs typeface="TH SarabunIT๙"/>
              </a:rPr>
              <a:t>	     ชุดที่ 5        </a:t>
            </a:r>
            <a:r>
              <a:rPr lang="th-TH" sz="3600" b="1" dirty="0" smtClean="0">
                <a:latin typeface="TH SarabunIT๙"/>
                <a:cs typeface="TH SarabunIT๙"/>
              </a:rPr>
              <a:t>ฤ        ฤ ๅ       ฦ       ฦ ๅ</a:t>
            </a:r>
            <a:endParaRPr lang="th-TH" sz="3600" dirty="0" smtClean="0">
              <a:latin typeface="TH SarabunIT๙"/>
              <a:cs typeface="TH SarabunIT๙"/>
            </a:endParaRPr>
          </a:p>
          <a:p>
            <a:pPr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57780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/>
                <a:cs typeface="TH SarabunIT๙"/>
              </a:rPr>
              <a:t> </a:t>
            </a:r>
            <a:r>
              <a:rPr lang="th-TH" sz="4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/>
                <a:cs typeface="TH SarabunIT๙"/>
              </a:rPr>
              <a:t>*สอนอ่าน เขียนสะกดคำ แจกลูก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/>
                <a:cs typeface="TH SarabunIT๙"/>
              </a:rPr>
              <a:t>         การอ่านเขียนสะกดคำ แจกลูกจัดเป็นขั้นตอนที่ สำคัญที่สุด ที่จะทำให้เด็กอ่านออกเขียนได้</a:t>
            </a:r>
            <a:b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/>
                <a:cs typeface="TH SarabunIT๙"/>
              </a:rPr>
            </a:b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/>
                <a:cs typeface="TH SarabunIT๙"/>
              </a:rPr>
              <a:t>         สะกดคำ แจกลูก หรือ แจกลูกสะกดคำ มักจะพูดติดต่อกันซึ่งทั้งสอง ต้องอาศัยกัน แม้จะดูแตกต่างกัน บ้าง </a:t>
            </a:r>
            <a: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/>
                <a:cs typeface="TH SarabunIT๙"/>
              </a:rPr>
              <a:t>กล่าวคือ</a:t>
            </a:r>
            <a:r>
              <a:rPr lang="th-TH" sz="3600" dirty="0">
                <a:solidFill>
                  <a:srgbClr val="F14124">
                    <a:lumMod val="50000"/>
                  </a:srgbClr>
                </a:solidFill>
                <a:latin typeface="TH SarabunIT๙"/>
                <a:cs typeface="TH SarabunIT๙"/>
              </a:rPr>
              <a:t> </a:t>
            </a:r>
            <a:endParaRPr lang="th-TH" sz="3600" dirty="0" smtClean="0">
              <a:solidFill>
                <a:srgbClr val="F14124">
                  <a:lumMod val="50000"/>
                </a:srgbClr>
              </a:solidFill>
              <a:latin typeface="TH SarabunIT๙"/>
              <a:cs typeface="TH SarabunIT๙"/>
            </a:endParaRP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>
                <a:solidFill>
                  <a:srgbClr val="F14124">
                    <a:lumMod val="50000"/>
                  </a:srgbClr>
                </a:solidFill>
                <a:latin typeface="TH SarabunIT๙"/>
                <a:cs typeface="TH SarabunIT๙"/>
              </a:rPr>
              <a:t>	</a:t>
            </a:r>
            <a:r>
              <a:rPr lang="th-TH" sz="3600" dirty="0" smtClean="0">
                <a:solidFill>
                  <a:srgbClr val="F14124">
                    <a:lumMod val="50000"/>
                  </a:srgbClr>
                </a:solidFill>
                <a:latin typeface="TH SarabunIT๙"/>
                <a:cs typeface="TH SarabunIT๙"/>
              </a:rPr>
              <a:t>	การ</a:t>
            </a:r>
            <a:r>
              <a:rPr lang="th-TH" sz="3600" dirty="0">
                <a:solidFill>
                  <a:srgbClr val="F14124">
                    <a:lumMod val="50000"/>
                  </a:srgbClr>
                </a:solidFill>
                <a:latin typeface="TH SarabunIT๙"/>
                <a:cs typeface="TH SarabunIT๙"/>
              </a:rPr>
              <a:t>สะกดคำ หมายถึง การอ่าน ออกเสียงโดย แยกส่วนประกอบ ของคำออกมาว่า คำนั้น ประกอบด้วย พยัญชนะ สระ วรรณยุกต์และ ตัวสะกด อะไรบ้าง 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0349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65" y="5445225"/>
            <a:ext cx="1524512" cy="1152128"/>
          </a:xfrm>
          <a:prstGeom prst="rect">
            <a:avLst/>
          </a:prstGeom>
          <a:noFill/>
        </p:spPr>
      </p:pic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   เช่น</a:t>
            </a:r>
          </a:p>
          <a:p>
            <a:pPr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   	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“ชา”      สะกดคำว่า     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ชอ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 – อา – ชา</a:t>
            </a:r>
          </a:p>
          <a:p>
            <a:pPr>
              <a:buNone/>
            </a:pP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   	“ช้า”            </a:t>
            </a:r>
            <a:r>
              <a:rPr lang="en-US" sz="3300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”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           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ชอ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/>
                <a:cs typeface="TH SarabunIT๙"/>
              </a:rPr>
              <a:t> – อา – ชา – ชา – ไม้โท – ช้า </a:t>
            </a:r>
          </a:p>
          <a:p>
            <a:pPr>
              <a:buNone/>
            </a:pP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</a:rPr>
              <a:t>    	“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ชาง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”         </a:t>
            </a:r>
            <a:r>
              <a:rPr lang="th-TH" sz="33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” 	  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ชอ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– อา – ชา – ชา – งอ – 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ชาง</a:t>
            </a:r>
            <a:endParaRPr lang="th-TH" sz="3300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	        “ช้าง”          ”   	  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ชอ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– อา – ชา- ชา – งอ – 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ชาง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– </a:t>
            </a:r>
            <a:r>
              <a:rPr lang="th-TH" sz="3300" dirty="0" err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ชาง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– </a:t>
            </a:r>
          </a:p>
          <a:p>
            <a:pPr>
              <a:buNone/>
            </a:pPr>
            <a:r>
              <a:rPr lang="th-TH" sz="33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3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                               ไม้โท - ช้าง</a:t>
            </a:r>
            <a:endParaRPr lang="th-TH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                                          ฯลฯ</a:t>
            </a:r>
          </a:p>
          <a:p>
            <a:pPr>
              <a:buNone/>
            </a:pPr>
            <a:r>
              <a:rPr lang="th-TH" sz="3600" u="sng" dirty="0" smtClean="0">
                <a:solidFill>
                  <a:schemeClr val="bg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3600" b="1" u="sng" dirty="0" smtClean="0">
                <a:solidFill>
                  <a:schemeClr val="bg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การสะกดคำ เป็นการสะกดเพื่ออ่านคำหรือสะกดเพื่อเขียนคำ</a:t>
            </a:r>
          </a:p>
          <a:p>
            <a:pPr>
              <a:buNone/>
            </a:pPr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      </a:t>
            </a:r>
            <a:r>
              <a:rPr lang="th-TH" sz="4400" b="1" u="sng" dirty="0" smtClean="0">
                <a:latin typeface="TH SarabunIT๙" pitchFamily="34" charset="-34"/>
                <a:cs typeface="TH SarabunIT๙" pitchFamily="34" charset="-34"/>
              </a:rPr>
              <a:t>การแจกลูก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>
              <a:buNone/>
            </a:pP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	 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4400" dirty="0" smtClean="0">
                <a:latin typeface="TH SarabunIT๙" pitchFamily="34" charset="-34"/>
                <a:cs typeface="TH SarabunIT๙" pitchFamily="34" charset="-34"/>
              </a:rPr>
              <a:t>หมายถึง  </a:t>
            </a:r>
          </a:p>
          <a:p>
            <a:pPr>
              <a:buNone/>
            </a:pPr>
            <a:r>
              <a:rPr lang="th-TH" sz="4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400" dirty="0" smtClean="0">
                <a:latin typeface="TH SarabunIT๙" pitchFamily="34" charset="-34"/>
                <a:cs typeface="TH SarabunIT๙" pitchFamily="34" charset="-34"/>
              </a:rPr>
              <a:t>         การแตกแขนงในการฝึกประสมคำ ให้เกิดความคล่องในการอ่าน มี ๒  ลักษณะ คือ ส่วนประสมคงที่และส่วนแปรเปลี่ยนไปแล้วแต่วัตถุประสงค์ในการฝึก</a:t>
            </a:r>
          </a:p>
          <a:p>
            <a:pPr marL="0" indent="0">
              <a:buNone/>
            </a:pP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 startAt="2"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8424936" cy="528976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600" b="1" u="sng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ความนำ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endParaRPr lang="th-TH" sz="3600" b="1" dirty="0" smtClean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 “</a:t>
            </a:r>
            <a:r>
              <a:rPr lang="th-TH" sz="36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ครู คือบุคคลที่สำคัญที่สุด ต่อการเรียนรู้ของ</a:t>
            </a:r>
            <a:r>
              <a:rPr lang="th-TH" sz="36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เด็ก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อันจะนำไปสู่ การ</a:t>
            </a:r>
            <a:r>
              <a:rPr lang="th-TH" sz="36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อ่านออกเขียนได้”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           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* ถ้าวันหนึ่งเด็กรู้เรียนเขียนอ่านได้   </a:t>
            </a:r>
            <a:endParaRPr lang="th-TH" sz="3600" b="1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   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จากแรงใจของคุณครูผู้พร่ำสอน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   แหละ</a:t>
            </a:r>
            <a:r>
              <a:rPr lang="th-TH" sz="3600" b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วันนั้น 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คงมีสุขทั่วนาคร       </a:t>
            </a:r>
            <a:endParaRPr lang="th-TH" sz="3600" b="1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   ดุจ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ดอกไม้หอมขจรขจายไกล </a:t>
            </a:r>
            <a:r>
              <a:rPr lang="th-TH" sz="36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                                           </a:t>
            </a:r>
            <a:endParaRPr lang="th-TH" sz="3200" dirty="0" smtClean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2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		 </a:t>
            </a: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30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นึกถึง คุณครูสมัยก่อน สะท้อนความคิด</a:t>
            </a:r>
            <a:r>
              <a:rPr lang="th-TH" sz="32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0923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064896" cy="6264696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*</a:t>
            </a:r>
            <a:r>
              <a:rPr lang="th-TH" sz="43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ตัวอย่างการแจกลูก</a:t>
            </a:r>
          </a:p>
          <a:p>
            <a:pPr lvl="1">
              <a:buClr>
                <a:srgbClr val="F14124">
                  <a:lumMod val="75000"/>
                </a:srgbClr>
              </a:buClr>
              <a:buNone/>
            </a:pPr>
            <a:r>
              <a:rPr lang="th-TH" sz="39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1 . พยัญชนะต้นคงที่ สระแปรเปลี่ยนไปเช่น ต้องการฝึกอ่านคำที่มี  </a:t>
            </a:r>
            <a:r>
              <a:rPr lang="th-TH" sz="3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ม   </a:t>
            </a:r>
            <a:r>
              <a:rPr lang="th-TH" sz="39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เป็นพยัญชนะต้น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เช่น     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มะ   มา   มิ  มี   </a:t>
            </a:r>
            <a:r>
              <a:rPr lang="th-TH" sz="43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มึ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sz="43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มื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มุ   </a:t>
            </a:r>
            <a:r>
              <a:rPr lang="th-TH" sz="43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มู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เมะ   เม   ฯลฯ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2. สระคงที่ พยัญชนะต้น แปรเปลี่ยนไป (เช่น ต้องการฝึกอ่านคำที่ประสมด้วย </a:t>
            </a:r>
            <a:r>
              <a:rPr lang="th-TH" sz="4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สระ 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อา) </a:t>
            </a:r>
            <a:endParaRPr lang="th-TH" sz="4300" dirty="0" smtClean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เช่น     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กา  ขา  คา  งา   จา   </a:t>
            </a:r>
            <a:r>
              <a:rPr lang="th-TH" sz="43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ฉา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ชา   ซา  ฯลฯ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3. สระและตัวสะกดคงที่  พยัญชนะต้นแปรเปลี่ยนไป (เช่นต้องการ ฝึกอ่าน </a:t>
            </a:r>
            <a:r>
              <a:rPr lang="th-TH" sz="4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คำ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ที่ประสม สระ อ และ ง เป็นตัวสะกด) 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เช่น    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กอง ของ  </a:t>
            </a:r>
            <a:r>
              <a:rPr lang="th-TH" sz="43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คอง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43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งอง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จอง  </a:t>
            </a:r>
            <a:r>
              <a:rPr lang="th-TH" sz="43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ฉอง</a:t>
            </a:r>
            <a:r>
              <a:rPr lang="th-TH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ชอง  ซอง</a:t>
            </a:r>
            <a:endParaRPr lang="th-TH" sz="3000" dirty="0"/>
          </a:p>
        </p:txBody>
      </p:sp>
    </p:spTree>
    <p:extLst>
      <p:ext uri="{BB962C8B-B14F-4D97-AF65-F5344CB8AC3E}">
        <p14:creationId xmlns:p14="http://schemas.microsoft.com/office/powerpoint/2010/main" val="140788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992888" cy="5760640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42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ข้อควรคำนึงในการสอนสะกดคำและแจกลูก</a:t>
            </a:r>
            <a:endParaRPr lang="th-TH" sz="4200" b="1" dirty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1.  ทบทวน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ให้เด็กแม่นยำ ในเสียงพยัญชนะและเสียงสระที่จะ</a:t>
            </a: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สอน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สะกดคำ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แจกลูก ก่อนทุกครั้ง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2.  สอน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การอ่านสะกดคำให้ถูกต้อง แล้วจึงค่อยฝึกการแจกลูก</a:t>
            </a: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เพื่อ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ความ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คล่อง ในการอ่านคำ</a:t>
            </a:r>
            <a:r>
              <a:rPr lang="th-TH" sz="42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กลุ่ม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นั้นๆ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3.  อ่าน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สะกดคำ อ่านแจกลูกให้ถูกต้อง ก่อนเขียนสะกดคำแจก</a:t>
            </a: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ลูก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4.  ฝึก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คัดลายมือ และเขียนตามคำบอก หลังการอ่าน เขียน</a:t>
            </a: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สะกด</a:t>
            </a:r>
            <a:b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คำทุก</a:t>
            </a:r>
            <a:r>
              <a:rPr lang="th-TH" sz="4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ครั้ง </a:t>
            </a:r>
          </a:p>
          <a:p>
            <a:pPr marL="4572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6456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         </a:t>
            </a:r>
            <a:r>
              <a:rPr lang="th-TH" sz="2400" b="1" u="sng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b="1" u="sng" dirty="0" smtClean="0">
                <a:latin typeface="TH SarabunIT๙" pitchFamily="34" charset="-34"/>
                <a:cs typeface="TH SarabunIT๙" pitchFamily="34" charset="-34"/>
              </a:rPr>
              <a:t>สอนสะกดคำ แจกลูก อย่างไร</a:t>
            </a: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การสอนอ่านสะกดคำแจกลูก  ควรมีขั้นตอนที่สำคัญ ดังนี้</a:t>
            </a: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</a:t>
            </a:r>
            <a:r>
              <a:rPr lang="th-TH" sz="3600" b="1" u="sng" dirty="0" smtClean="0"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สอนให้เห็นรูป</a:t>
            </a: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โดยครูใช้ </a:t>
            </a:r>
            <a:r>
              <a:rPr lang="th-TH" sz="3600" u="sng" dirty="0" smtClean="0">
                <a:latin typeface="TH SarabunIT๙" pitchFamily="34" charset="-34"/>
                <a:cs typeface="TH SarabunIT๙" pitchFamily="34" charset="-34"/>
              </a:rPr>
              <a:t>บัตรคำ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คำที่ต้องการสอนให้นักเรียนเห็นรูปร่าง ลักษณะของพยัญชนะ สระที่ประสมเป็นคำนั้น ๆ เช่น</a:t>
            </a:r>
          </a:p>
          <a:p>
            <a:pPr>
              <a:buNone/>
            </a:pP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3600" dirty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                        หรือครูอาจใช้วิธีเขียนบนกระดาษก็ได้</a:t>
            </a:r>
          </a:p>
          <a:p>
            <a:pPr>
              <a:buNone/>
            </a:pP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635896" y="3861048"/>
            <a:ext cx="571504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กะ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635896" y="4581128"/>
            <a:ext cx="571504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ตะ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572000" y="4581125"/>
            <a:ext cx="571504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ตา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572000" y="3861048"/>
            <a:ext cx="571504" cy="4994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กา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20880" cy="5145752"/>
          </a:xfrm>
        </p:spPr>
        <p:txBody>
          <a:bodyPr>
            <a:normAutofit/>
          </a:bodyPr>
          <a:lstStyle/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6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2 </a:t>
            </a:r>
            <a:r>
              <a:rPr lang="th-TH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สอนให้รู้จักเสียง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1. </a:t>
            </a:r>
            <a:r>
              <a:rPr lang="th-T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ครูต้องทบทวนเสียงพยัญชนะ และ</a:t>
            </a:r>
            <a:r>
              <a:rPr lang="th-TH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เสียง</a:t>
            </a:r>
            <a:r>
              <a:rPr lang="th-T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สระ โดยอ่านออกเสียงให้ฟัง อย่างชัดเจน เช่น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 ก          อ่านออกเสียงว่า          </a:t>
            </a:r>
            <a:r>
              <a:rPr lang="th-TH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กอ</a:t>
            </a:r>
            <a:endParaRPr lang="th-TH" sz="3600" dirty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 า                  </a:t>
            </a:r>
            <a:r>
              <a:rPr lang="th-TH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”			อา</a:t>
            </a:r>
            <a:endParaRPr lang="th-TH" sz="3600" dirty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2. </a:t>
            </a:r>
            <a:r>
              <a:rPr lang="th-T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ให้นักเรียนดูรูปพยัญชนะ และสระ แล้วอ่านออก</a:t>
            </a:r>
            <a:r>
              <a:rPr lang="th-TH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เสียง  พยัญชนะ</a:t>
            </a:r>
            <a:r>
              <a:rPr lang="th-T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และเสียงสระตามครู โดยออกเสียงดัง ๆ และชัดเจน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12131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3600" b="1" u="sng" dirty="0" smtClean="0"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3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สอนให้อ่านสะกดคำ</a:t>
            </a:r>
          </a:p>
          <a:p>
            <a:pPr marL="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1.  ให้นักเรียนดูรูปคำ แล้วครู อ่านสะกดคำให้นักเรียนฟัง ด้วย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เสียงดังและชัดเจน เช่น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		สะกดคำว่า     กอ – อา – กา  อ่านว่า   กา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                     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               ”          ตอ – อี – ตี         ”      ตี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                  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		     ”         ปอ – อู – ปู         ”     ปู </a:t>
            </a:r>
          </a:p>
          <a:p>
            <a:pPr>
              <a:buNone/>
            </a:pPr>
            <a:endParaRPr lang="th-TH" sz="3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27145" y="5013176"/>
            <a:ext cx="571504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ปู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28633" y="2564904"/>
            <a:ext cx="571504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กา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828633" y="3717032"/>
            <a:ext cx="571504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ตี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4857720"/>
          </a:xfrm>
        </p:spPr>
        <p:txBody>
          <a:bodyPr/>
          <a:lstStyle/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2. </a:t>
            </a:r>
            <a:r>
              <a:rPr lang="th-TH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ให้นักเรียนดูรูปคำ แล้วอ่านออกเสียงสะกดคำตามครูพร้อม กันทั้งชั้นเป็นรายกลุ่ม หรือ รายบุคคล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3. </a:t>
            </a:r>
            <a:r>
              <a:rPr lang="th-TH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ให้นักเรียนดูรูปคำ แล้วอ่านออกเสียงสะกดคำเอง ทั้งชั้น รายกลุ่ม และรายบุคคล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4. </a:t>
            </a:r>
            <a:r>
              <a:rPr lang="th-TH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ครูสังเกต ตรวจสอบการอ่านสะกดคำของ นักเรียนรายคนหากพบว่า</a:t>
            </a:r>
            <a:r>
              <a:rPr lang="th-TH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ยังออก</a:t>
            </a:r>
            <a:r>
              <a:rPr lang="th-TH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เสียงไม่ได้หรือ ไม่ชัดเจน ต้องแก้ไขให้ทันที ก่อนที่จะให้อ่าน คำต่อไป</a:t>
            </a:r>
          </a:p>
          <a:p>
            <a:pPr marL="4572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98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14948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422" y="-171400"/>
            <a:ext cx="2144162" cy="1607387"/>
          </a:xfrm>
          <a:prstGeom prst="rect">
            <a:avLst/>
          </a:prstGeom>
          <a:noFill/>
        </p:spPr>
      </p:pic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</a:t>
            </a:r>
            <a:r>
              <a:rPr lang="th-TH" sz="3600" b="1" u="sng" dirty="0" smtClean="0"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4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สอนให้อ่านแจกลูก</a:t>
            </a:r>
          </a:p>
          <a:p>
            <a:pPr marL="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1. ครูนำบัตรพยัญชนะ และสระที่ต้องการอ่าน แจกลูก หรือใช้เขียนบนกระดาน แล้วทบททวนให้อ่านออกเสียงพยัญชนะ และเสียงสระ อย่างชัดเจนเสียงก่อน เช่น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	า          อ่านออกเสียงว่า      อา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/>
                <a:cs typeface="TH SarabunIT๙"/>
              </a:rPr>
              <a:t>			ี                    ” 		อี</a:t>
            </a: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  	ก                  ”                กอ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	จ                  ”                จอ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	ด                  ”                </a:t>
            </a:r>
            <a:r>
              <a:rPr lang="th-TH" sz="3600" dirty="0" err="1" smtClean="0">
                <a:latin typeface="TH SarabunIT๙" pitchFamily="34" charset="-34"/>
                <a:cs typeface="TH SarabunIT๙" pitchFamily="34" charset="-34"/>
              </a:rPr>
              <a:t>ดอ</a:t>
            </a: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	บ                  ”                บอ</a:t>
            </a:r>
            <a:endParaRPr lang="th-TH" sz="36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2.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ให้นักเรียนดูรูปชุดคำ ที่ต้องการแจกลูก โดใช้แผนภูมิหรือเขียนชุดคำบนกระดาน แล้วครูอ่านแจกลูกให้ฟังเสียงดังชัดเจน เช่น</a:t>
            </a:r>
          </a:p>
          <a:p>
            <a:pPr marL="457200" indent="-457200">
              <a:buAutoNum type="arabicPeriod" startAt="2"/>
            </a:pP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7102256" cy="4312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en-US" sz="3600" dirty="0" smtClean="0">
                <a:latin typeface="TH SarabunIT๙" pitchFamily="34" charset="-34"/>
                <a:cs typeface="TH SarabunIT๙" pitchFamily="34" charset="-34"/>
              </a:rPr>
              <a:t>       3.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ให้นักเรียนดูชุดคำ แล้วอ่านออกเสียงแจกลูกตามครูพร้อมกันทั้งชั้น เป็นรายกลุ่มหรือรายบุคคล</a:t>
            </a:r>
          </a:p>
          <a:p>
            <a:pPr>
              <a:buNone/>
            </a:pPr>
            <a:r>
              <a:rPr lang="en-US" sz="3600" dirty="0" smtClean="0">
                <a:latin typeface="TH SarabunIT๙" pitchFamily="34" charset="-34"/>
                <a:cs typeface="TH SarabunIT๙" pitchFamily="34" charset="-34"/>
              </a:rPr>
              <a:t>       4.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ให้นักเรียนดูชุดคำ แล้วอ่านออกเสียงแจกลูกเอง ทั้งชั้น รายกลุ่ม และ บุคคล</a:t>
            </a:r>
          </a:p>
          <a:p>
            <a:pPr>
              <a:buNone/>
            </a:pP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" name="รูปภาพ 3" descr="หกฟห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3212977"/>
            <a:ext cx="4086786" cy="3025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3600" b="1" u="sng" dirty="0" smtClean="0"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5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สอนให้อ่านทบทวน</a:t>
            </a:r>
          </a:p>
          <a:p>
            <a:pPr marL="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1.  หลังจากอ่านสะกดคำแจกลูก ในแต่ละชุดแล้ว ควรเลือก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บางคำ ที่ อ่านสะกดคำแจกลูกมาแล้ว มาอ่านทบทวน โดย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ออกเสียงเป็นคำ ถ้าอ่านไม่ได้ ให้อ่านสะกดคำก่อน</a:t>
            </a:r>
          </a:p>
          <a:p>
            <a:pPr marL="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2.  ชุดคำที่อ่านทบทวน อาจแต่งเป็นเรื่องราวง่ายๆ ด้วย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บทร้อยแก้วหรือร้อยกรองก็ได้ แต่ต้องใช้คำที่ผ่านการอ่าน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สะกดคำและแจกลูกมาแล้ว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8064896" cy="5577800"/>
          </a:xfrm>
        </p:spPr>
        <p:txBody>
          <a:bodyPr>
            <a:normAutofit/>
          </a:bodyPr>
          <a:lstStyle/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หลักการ/แนวคิด </a:t>
            </a: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การสอนให้อ่านออกเขียน</a:t>
            </a:r>
            <a:r>
              <a:rPr lang="th-TH" sz="28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ได้ โดยการสอนสะกดคำและแจกลูก</a:t>
            </a:r>
            <a:endParaRPr lang="th-TH" sz="28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sz="32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มีความศรัทธา และเชื่อมั่น ว่า การสอนสะกดคำ แจกลูก ท่องจำ โดยอาศัยการฝึก   ซ้ำ  ย้ำ  ทวน </a:t>
            </a: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จะเป็นวิธีที่ดีที่สุดที่จะทำให้นักเรียน อ่านออก เขียนได้ ทุกคน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 มีลำดับขั้นตอนในการสอนให้อ่านออกเขียนได้ ดังนี้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สอนให้รู้จักพยัญชนะ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สอนให้รู้จักสระ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สอนให้สะกดคำแจกลูกในแม่ ก - กา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สอนให้ผันวรรณยุกต์ คำในแม่ ก กา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5594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4929728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ขั้นที่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6 สอน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ให้เขียนสะกดคำ</a:t>
            </a:r>
          </a:p>
          <a:p>
            <a:pPr marL="45720" indent="0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1. เมื่อ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นักเรียนออกเสียงสะกดคำ และแจกลูกคำได้แล้ว ต้อง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ฝึก</a:t>
            </a:r>
          </a:p>
          <a:p>
            <a:pPr marL="45720" indent="0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ให้  เขียนรูป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คำ ไปพร้อมกัน</a:t>
            </a:r>
          </a:p>
          <a:p>
            <a:pPr marL="4572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2. ครู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เขียนรูปคำบนกระดาน ให้นักเรียนดูและอ่านออก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เสียง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สะกด คำ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ไปพร้อมกัน เช่น กา ตา ขา หา นา มา ตี สี มี ปู หู ดู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ฯลฯ3.  ให้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นักเรียนเขียนรูปตามครู และอ่านออกเสียงสะกดคำไป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ด้วย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ให้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นักเรียนคัดรูปคำ ครูตรวจสอบ และช่วยเหลือแก้ไขทันที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ถ้า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มี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ปัญหา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616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600" b="1" u="sng" dirty="0" smtClean="0">
                <a:latin typeface="TH SarabunIT๙" pitchFamily="34" charset="-34"/>
                <a:cs typeface="TH SarabunIT๙" pitchFamily="34" charset="-34"/>
              </a:rPr>
              <a:t>หลักในการเลือกคำมาใช้ฝึกสะกดคำ และ แจกลูก</a:t>
            </a:r>
          </a:p>
          <a:p>
            <a:pPr marL="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1. นำพยัญชนะ และสระทุกเสียง มาใช้ฝึกสะกดคำ ให้ผ่านตาผ่านหู</a:t>
            </a:r>
          </a:p>
          <a:p>
            <a:pPr marL="0" indent="0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และคุ้นชิน กับเสียง เมื่อประสมกัน</a:t>
            </a:r>
          </a:p>
          <a:p>
            <a:pPr marL="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2.  สระบางเสียงหรือพยัญชนะบางตัว เมื่อประสมกัน อาจไม่มี 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ความหมายหรือ ไม่มีที่ใช้ ก็เลือกฝึกบางส่วน พอให้เกิด</a:t>
            </a:r>
            <a:br>
              <a:rPr lang="th-TH" sz="36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ความคุ้นชิน เท่านั้น</a:t>
            </a:r>
          </a:p>
          <a:p>
            <a:pPr marL="0" indent="0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3. เน้นการฝึกสะกดคำแจกลูก ในคำที่ประสมแล้วมีความหมาย</a:t>
            </a:r>
          </a:p>
          <a:p>
            <a:pPr marL="0" indent="0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และมีที่ใช้เป็นพิเศษ รวมทั้งคำที่จะมีความหมายเมื่อผันวรรณยุกต์</a:t>
            </a:r>
          </a:p>
          <a:p>
            <a:pPr marL="0" indent="0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หรือมีตัวสะกดด้วย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h-TH" dirty="0"/>
              <a:t> </a:t>
            </a:r>
            <a:r>
              <a:rPr lang="th-TH" sz="4400" dirty="0" smtClean="0"/>
              <a:t>การสอนสะกดคำ แจกลูกคำ เป็นขั้นตอนสำคัญที่สุด ต้องให้เวลาและไม่รีบร้อน สอนตามลำดับขั้นตอน จนเด็กคล่องหรือแม่นยำแล้วอาจจะลดความเข้มข้นลงได้</a:t>
            </a:r>
            <a:endParaRPr lang="th-TH" sz="4400" dirty="0"/>
          </a:p>
        </p:txBody>
      </p:sp>
      <p:pic>
        <p:nvPicPr>
          <p:cNvPr id="5" name="รูปภาพ 4" descr="ำดำด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4653136"/>
            <a:ext cx="2555776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1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endParaRPr lang="th-TH" sz="3600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 สอนให้อ่าน เขียน คำที่มีตัวสะกดตรงตามมาตรา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- สอนให้ผันวรรณยุกต์ คำที่มีตัวสะกดตรง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ต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ามมาตรา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- สอนให้อ่าน เขียน คำที่ตัวสะกดไม่ตรงมาตรา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- สอนให้อ่านคำควบกล้ำ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- สอนให้อ่านคำ ที่มีอักษรนำ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- สอนให้อ่าน เขียนคำที่มีตัวการันต์ ตัว ฤ </a:t>
            </a:r>
            <a:r>
              <a:rPr lang="th-TH" sz="3600" dirty="0" err="1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ฤๅ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ฦ ฦ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ๅ</a:t>
            </a:r>
            <a:endParaRPr lang="th-TH" sz="3600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920880" cy="5433784"/>
          </a:xfrm>
        </p:spPr>
        <p:txBody>
          <a:bodyPr/>
          <a:lstStyle/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2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3. เชื่อมั่นว่าผลสำเร็จในการสอน จะเกิดขึ้นเมื่อ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- สอนตามลำดับขั้นตอน จากง่ายไปหายาก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- สอนให้ฝึกอ่าน ฝึกเขียน อย่างช้าๆ ไม่รีบร้อน ไม่รวบรัด ฝึก ซ้ำ ย้ำ ทวน ให้เด็กเข้าใจ แม่นยำ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	-ระมัดระวัง อยู่เสมอ โดยไม่ปล่อยให้เด็กคนใดคนหนึ่ง มีปัญหา จนกลายเป็น “ดินพอกหางหมู”</a:t>
            </a:r>
          </a:p>
          <a:p>
            <a:pPr lvl="0">
              <a:buClr>
                <a:srgbClr val="F14124">
                  <a:lumMod val="75000"/>
                </a:srgbClr>
              </a:buClr>
              <a:buNone/>
            </a:pPr>
            <a:r>
              <a:rPr lang="th-TH" sz="32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 แนวทางข้างต้น อาจปรับเปลี่ยน คิดเสริม เติมแต่ง กิจกรรม ได้ตามความเหมาะสม สอด คล้อง กับ สภาพ และความแตกต่าง ของเด็กแต่ละคน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1199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65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สอนให้รู้จักพยัญชนะ</a:t>
            </a:r>
          </a:p>
          <a:p>
            <a:pPr marL="0" indent="0">
              <a:buNone/>
            </a:pPr>
            <a:r>
              <a:rPr lang="th-TH" sz="6500" b="1" dirty="0" smtClean="0">
                <a:latin typeface="TH SarabunIT๙" pitchFamily="34" charset="-34"/>
                <a:cs typeface="TH SarabunIT๙" pitchFamily="34" charset="-34"/>
              </a:rPr>
              <a:t> 	1. สอนให้รู้จัก </a:t>
            </a:r>
            <a:r>
              <a:rPr lang="th-TH" sz="6500" b="1" u="sng" dirty="0" smtClean="0">
                <a:latin typeface="TH SarabunIT๙" pitchFamily="34" charset="-34"/>
                <a:cs typeface="TH SarabunIT๙" pitchFamily="34" charset="-34"/>
              </a:rPr>
              <a:t>ชื่อ</a:t>
            </a:r>
            <a:r>
              <a:rPr lang="th-TH" sz="6500" b="1" dirty="0" smtClean="0">
                <a:latin typeface="TH SarabunIT๙" pitchFamily="34" charset="-34"/>
                <a:cs typeface="TH SarabunIT๙" pitchFamily="34" charset="-34"/>
              </a:rPr>
              <a:t>  พยัญชนะ</a:t>
            </a:r>
          </a:p>
          <a:p>
            <a:pPr marL="457200" indent="-457200">
              <a:buNone/>
            </a:pPr>
            <a:r>
              <a:rPr lang="th-TH" sz="6500" dirty="0" smtClean="0">
                <a:latin typeface="TH SarabunIT๙" pitchFamily="34" charset="-34"/>
                <a:cs typeface="TH SarabunIT๙" pitchFamily="34" charset="-34"/>
              </a:rPr>
              <a:t>            ในเบื้องต้น ควรสอนให้เด็กรู้จัก ชื่อ พยัญชนะ ทั้ง </a:t>
            </a:r>
            <a:br>
              <a:rPr lang="th-TH" sz="65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6500" dirty="0" smtClean="0">
                <a:latin typeface="TH SarabunIT๙" pitchFamily="34" charset="-34"/>
                <a:cs typeface="TH SarabunIT๙" pitchFamily="34" charset="-34"/>
              </a:rPr>
              <a:t>44 ตัวโดยวิธีอ่านท่องร้องเล่น อย่างเช่น ท่องต่อๆกันมา ดังนี้</a:t>
            </a:r>
          </a:p>
          <a:p>
            <a:pPr marL="457200" indent="-457200">
              <a:buNone/>
            </a:pPr>
            <a:r>
              <a:rPr lang="th-TH" sz="6500" dirty="0" smtClean="0">
                <a:latin typeface="TH SarabunIT๙" pitchFamily="34" charset="-34"/>
                <a:cs typeface="TH SarabunIT๙" pitchFamily="34" charset="-34"/>
              </a:rPr>
              <a:t>           </a:t>
            </a:r>
            <a:r>
              <a:rPr lang="th-TH" sz="6500" dirty="0" smtClean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 เอ๋ย ก ไก่      ข ไข่ในเล้า     ฃ ขวดของเรา      </a:t>
            </a:r>
          </a:p>
          <a:p>
            <a:pPr marL="457200" indent="-457200">
              <a:buNone/>
            </a:pPr>
            <a:r>
              <a:rPr lang="th-TH" sz="6500" dirty="0" smtClean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 ค ควายเข้านา   ฅ  คนขึงขัง    ฆ ระฆังข้างฝา</a:t>
            </a:r>
            <a:r>
              <a:rPr lang="en-US" sz="6500" dirty="0" smtClean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..........</a:t>
            </a:r>
            <a:r>
              <a:rPr lang="th-TH" sz="6500" dirty="0" smtClean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</a:t>
            </a:r>
          </a:p>
          <a:p>
            <a:pPr marL="457200" indent="-457200">
              <a:buNone/>
            </a:pPr>
            <a:r>
              <a:rPr lang="th-TH" sz="6500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6500" dirty="0" smtClean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จนถึง ฮ  นกฮูกตาโต</a:t>
            </a:r>
          </a:p>
          <a:p>
            <a:pPr marL="457200" indent="-457200">
              <a:buNone/>
            </a:pPr>
            <a:r>
              <a:rPr lang="th-TH" sz="65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65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</a:t>
            </a:r>
            <a:r>
              <a:rPr lang="th-TH" sz="58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สื่อที่ใช้ในการสอนให้รู้จักชื่อพยัญชนะ อาจเป็นแผนภูมิ หรือแผนภาพที่เผยแพร่ทั่วไป  โดยชี้ให้เห็นพยัญชนะ แล้วให้เด็กอ่านท่อง</a:t>
            </a:r>
            <a:br>
              <a:rPr lang="th-TH" sz="58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58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ร้องเล่น หรือมีกิจกรรมอื่นๆเพื่อให้สนุกสนานเพลิดเพลินไปด้วยยิ่งดี</a:t>
            </a:r>
            <a:endParaRPr lang="th-TH" sz="6500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496944" cy="6048672"/>
          </a:xfrm>
        </p:spPr>
        <p:txBody>
          <a:bodyPr>
            <a:normAutofit lnSpcReduction="10000"/>
          </a:bodyPr>
          <a:lstStyle/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2. </a:t>
            </a:r>
            <a:r>
              <a:rPr lang="th-TH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สอนให้รู้จัก </a:t>
            </a:r>
            <a:r>
              <a:rPr lang="th-TH" sz="36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รูป</a:t>
            </a:r>
            <a:r>
              <a:rPr lang="th-TH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และเสียง พยัญชนะ 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เพื่อ</a:t>
            </a: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นำไปสู่การอ่านและการเขียนสะกดคำ มีแนวทางและขั้นตอน ดังนี้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ขั้น</a:t>
            </a:r>
            <a:r>
              <a:rPr lang="th-TH" sz="4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ที่ 1. </a:t>
            </a: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สอนให้เห็นรูปพยัญชนะ โดยครูใช้พยัญชนะ</a:t>
            </a:r>
            <a: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เป็น</a:t>
            </a:r>
            <a:b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ราย</a:t>
            </a: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ตัว ให้นักเรียนเห็น รูปร่างลักษณะ </a:t>
            </a:r>
            <a: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ของ</a:t>
            </a:r>
            <a:b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          พยัญชนะแต่</a:t>
            </a:r>
            <a:r>
              <a:rPr lang="th-T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ละตัวเช่น </a:t>
            </a:r>
            <a:endParaRPr lang="th-TH" sz="4000" dirty="0" smtClean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endParaRPr lang="th-TH" sz="4000" u="sng" dirty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endParaRPr lang="th-TH" sz="4000" dirty="0" smtClean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หรือ ครูอาจใช้การเขียนพยัญชนะบนกระดานก็ได้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endParaRPr lang="th-TH" sz="4000" u="sng" dirty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endParaRPr lang="th-TH" sz="2400" dirty="0">
              <a:solidFill>
                <a:prstClr val="black">
                  <a:lumMod val="75000"/>
                  <a:lumOff val="25000"/>
                </a:prstClr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907704" y="4633210"/>
            <a:ext cx="642942" cy="7143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chemeClr val="tx1"/>
                </a:solidFill>
                <a:latin typeface="TH SarabunIT๙" pitchFamily="34" charset="-34"/>
                <a:cs typeface="+mj-cs"/>
              </a:rPr>
              <a:t>ก</a:t>
            </a:r>
            <a:endParaRPr lang="th-TH" sz="6000" dirty="0">
              <a:solidFill>
                <a:schemeClr val="tx1"/>
              </a:solidFill>
              <a:latin typeface="TH SarabunIT๙" pitchFamily="34" charset="-34"/>
              <a:cs typeface="+mj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000364" y="4653136"/>
            <a:ext cx="714380" cy="7143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chemeClr val="tx1"/>
                </a:solidFill>
              </a:rPr>
              <a:t>ข</a:t>
            </a:r>
            <a:endParaRPr lang="th-TH" sz="6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394" y="4293096"/>
            <a:ext cx="1201737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สี่เหลี่ยมผืนผ้า 6"/>
          <p:cNvSpPr/>
          <p:nvPr/>
        </p:nvSpPr>
        <p:spPr>
          <a:xfrm>
            <a:off x="5364088" y="4633210"/>
            <a:ext cx="714380" cy="7143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chemeClr val="tx1"/>
                </a:solidFill>
              </a:rPr>
              <a:t>ง</a:t>
            </a:r>
            <a:endParaRPr lang="th-TH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25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3600" b="1" u="sng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ขั้นที่</a:t>
            </a: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2 สอนให้รู้จักเสียงพยัญชนะ</a:t>
            </a:r>
            <a:endParaRPr lang="th-TH" sz="3600" b="1" u="sng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	ขณะที่ครูนำบัตรพยัญชนะ ให้เด็กดู หรือ</a:t>
            </a:r>
            <a:r>
              <a:rPr lang="th-TH" sz="40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เขียนบนกระดานทีละตัวนั้น ต้องให้นักเรียนรู้จักเสียงของพยัญชนะตัวนั้นๆ โดย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0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1. ครูออกเสียงพยัญชนะ ให้ฟังอย่างชัดเจน เช่น</a:t>
            </a:r>
          </a:p>
          <a:p>
            <a:pPr marL="777240" lvl="1" indent="-457200">
              <a:buNone/>
            </a:pP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	</a:t>
            </a: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ก           ออกเสียงว่า          	กอ</a:t>
            </a:r>
          </a:p>
          <a:p>
            <a:pPr marL="777240" lvl="1" indent="-457200">
              <a:buNone/>
            </a:pP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	  ข		”               	   	ขอ</a:t>
            </a:r>
          </a:p>
          <a:p>
            <a:pPr marL="777240" lvl="1" indent="-457200">
              <a:buNone/>
            </a:pP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	  ค		” 			คอ</a:t>
            </a:r>
          </a:p>
          <a:p>
            <a:pPr marL="777240" lvl="1" indent="-457200">
              <a:buNone/>
            </a:pP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 	  ง               ” 		    	งอ </a:t>
            </a:r>
          </a:p>
          <a:p>
            <a:pPr marL="457200" indent="-457200"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</a:t>
            </a:r>
            <a:endParaRPr lang="th-TH" sz="4000" dirty="0" smtClean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8352928" cy="4536504"/>
          </a:xfrm>
        </p:spPr>
        <p:txBody>
          <a:bodyPr>
            <a:normAutofit/>
          </a:bodyPr>
          <a:lstStyle/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 ให้นักเรียนดูรูปพยัญชนะ ที่ละตัว แล้วออกเสียงตาม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ครู</a:t>
            </a:r>
            <a:b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ดังๆ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และชัดเจน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3. ให้นักเรียนดูรูป แล้วอ่านออกเสียงเอง ทั้งชั้น รายกลุ่ม 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และ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รายบุคคล</a:t>
            </a:r>
          </a:p>
          <a:p>
            <a:pPr marL="457200" lvl="0" indent="-457200">
              <a:buClr>
                <a:srgbClr val="F14124">
                  <a:lumMod val="75000"/>
                </a:srgbClr>
              </a:buClr>
              <a:buNone/>
            </a:pP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	4. ครูสังเกต ตรวจสอบ ถ้านักเรียนคนใดอ่านไม่ได้ ไม่ชัด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ให้</a:t>
            </a:r>
            <a:b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       แก้ไข 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ทันที ก่อนที่จะ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ให้อ่าน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พยัญชนะตัวต่อไป</a:t>
            </a:r>
          </a:p>
          <a:p>
            <a:pPr marL="45720" indent="0">
              <a:buNone/>
            </a:pPr>
            <a:endParaRPr lang="th-TH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8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689</TotalTime>
  <Words>710</Words>
  <Application>Microsoft Office PowerPoint</Application>
  <PresentationFormat>นำเสนอทางหน้าจอ (4:3)</PresentationFormat>
  <Paragraphs>225</Paragraphs>
  <Slides>32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32</vt:i4>
      </vt:variant>
    </vt:vector>
  </HeadingPairs>
  <TitlesOfParts>
    <vt:vector size="33" baseType="lpstr">
      <vt:lpstr>สลิปสตรีม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Windows User</dc:creator>
  <cp:lastModifiedBy>Windows User</cp:lastModifiedBy>
  <cp:revision>82</cp:revision>
  <cp:lastPrinted>2015-04-01T03:32:14Z</cp:lastPrinted>
  <dcterms:created xsi:type="dcterms:W3CDTF">2015-03-30T13:55:39Z</dcterms:created>
  <dcterms:modified xsi:type="dcterms:W3CDTF">2015-04-07T04:34:00Z</dcterms:modified>
</cp:coreProperties>
</file>