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80" r:id="rId4"/>
    <p:sldId id="258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66" r:id="rId14"/>
    <p:sldId id="289" r:id="rId15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68619F-B1E1-4EE1-9A56-11707ECD8C9A}" type="datetimeFigureOut">
              <a:rPr lang="th-TH" smtClean="0"/>
              <a:pPr/>
              <a:t>06/04/58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EBF3EB-2B96-4AD8-89CD-BE172155193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th-TH" sz="2400" u="sng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</a:t>
            </a:r>
            <a:r>
              <a:rPr lang="th-TH" sz="3600" b="1" u="sng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ตัวอย่าง</a:t>
            </a:r>
          </a:p>
          <a:p>
            <a:r>
              <a:rPr lang="th-TH" sz="36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การ</a:t>
            </a:r>
            <a:r>
              <a:rPr lang="th-TH" sz="36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จัดทำสื่อการสอน ฝึกเสริมทักษะ การ</a:t>
            </a:r>
            <a:r>
              <a:rPr lang="th-TH" sz="36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อ่านสะกด</a:t>
            </a:r>
            <a:r>
              <a:rPr lang="th-TH" sz="36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คำ </a:t>
            </a:r>
            <a:br>
              <a:rPr lang="th-TH" sz="36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36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และเขียนแจกลูก</a:t>
            </a:r>
          </a:p>
          <a:p>
            <a:endParaRPr lang="th-TH" sz="3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3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        สะกดว่า    กอ </a:t>
            </a:r>
            <a:r>
              <a:rPr lang="en-US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– </a:t>
            </a:r>
            <a:r>
              <a:rPr lang="th-TH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อา </a:t>
            </a:r>
            <a:r>
              <a:rPr lang="en-US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– </a:t>
            </a:r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    อ่านว่า	กา</a:t>
            </a:r>
          </a:p>
          <a:p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งา             ” 	งอ </a:t>
            </a:r>
            <a:r>
              <a:rPr lang="en-US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– </a:t>
            </a:r>
            <a:r>
              <a:rPr lang="th-TH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อา </a:t>
            </a:r>
            <a:r>
              <a:rPr lang="en-US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–</a:t>
            </a:r>
            <a:r>
              <a:rPr lang="th-TH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งา	      ”		งา</a:t>
            </a:r>
          </a:p>
          <a:p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	ตา	      ”		ตอ </a:t>
            </a:r>
            <a:r>
              <a:rPr lang="en-US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– </a:t>
            </a:r>
            <a:r>
              <a:rPr lang="th-TH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อา </a:t>
            </a:r>
            <a:r>
              <a:rPr lang="en-US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– </a:t>
            </a:r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ตา</a:t>
            </a:r>
            <a:r>
              <a:rPr lang="th-TH" sz="40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40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”	ตา</a:t>
            </a:r>
            <a:endParaRPr lang="en-US" sz="40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329289" y="2708920"/>
            <a:ext cx="1652598" cy="5810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0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สระ</a:t>
            </a:r>
            <a:r>
              <a:rPr lang="en-US" sz="4000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en-US" sz="400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-</a:t>
            </a:r>
            <a:r>
              <a:rPr lang="th-TH" sz="400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 า</a:t>
            </a:r>
            <a:endParaRPr lang="en-US" sz="4000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48680"/>
            <a:ext cx="3304318" cy="829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827584" y="1659285"/>
            <a:ext cx="813690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/>
              <a:t> </a:t>
            </a:r>
            <a:r>
              <a:rPr lang="th-TH" sz="3600" dirty="0"/>
              <a:t>โบ       สะกดว่า       </a:t>
            </a:r>
            <a:r>
              <a:rPr lang="th-TH" sz="3600" dirty="0" smtClean="0"/>
              <a:t>บอ  </a:t>
            </a:r>
            <a:r>
              <a:rPr lang="th-TH" sz="3600" dirty="0"/>
              <a:t>-   โอ  -   </a:t>
            </a:r>
            <a:r>
              <a:rPr lang="th-TH" sz="3600" dirty="0" smtClean="0"/>
              <a:t>โบ	อ่านว่า		โบ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 smtClean="0"/>
              <a:t>โถ           ” 		</a:t>
            </a:r>
            <a:r>
              <a:rPr lang="th-TH" sz="3600" dirty="0" err="1" smtClean="0"/>
              <a:t>ถอ</a:t>
            </a:r>
            <a:r>
              <a:rPr lang="th-TH" sz="3600" dirty="0" smtClean="0"/>
              <a:t>  </a:t>
            </a:r>
            <a:r>
              <a:rPr lang="th-TH" sz="3600" dirty="0"/>
              <a:t>-  </a:t>
            </a:r>
            <a:r>
              <a:rPr lang="th-TH" sz="3600" dirty="0" smtClean="0"/>
              <a:t> โอ  </a:t>
            </a:r>
            <a:r>
              <a:rPr lang="th-TH" sz="3600" dirty="0"/>
              <a:t>-  </a:t>
            </a:r>
            <a:r>
              <a:rPr lang="th-TH" sz="3600" dirty="0" smtClean="0"/>
              <a:t> โถ	อ่านว่า		โถ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/>
              <a:t/>
            </a:r>
            <a:br>
              <a:rPr lang="th-TH" sz="3600" dirty="0"/>
            </a:br>
            <a:endParaRPr lang="th-TH" sz="3600" dirty="0" smtClean="0"/>
          </a:p>
          <a:p>
            <a:endParaRPr lang="th-TH" sz="3600" dirty="0"/>
          </a:p>
          <a:p>
            <a:pPr algn="ctr"/>
            <a:r>
              <a:rPr lang="th-TH" sz="3200" dirty="0" smtClean="0"/>
              <a:t>คำ</a:t>
            </a:r>
            <a:r>
              <a:rPr lang="th-TH" sz="3200" dirty="0"/>
              <a:t>สำหรับฝึกอ่านสะกดคำและแจก</a:t>
            </a:r>
            <a:r>
              <a:rPr lang="th-TH" sz="3200" dirty="0" smtClean="0"/>
              <a:t>ลูก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โค   </a:t>
            </a:r>
            <a:r>
              <a:rPr lang="th-TH" sz="3200" dirty="0" smtClean="0"/>
              <a:t>		โผ  		 </a:t>
            </a:r>
            <a:r>
              <a:rPr lang="th-TH" sz="3200" dirty="0"/>
              <a:t>โง่  </a:t>
            </a:r>
            <a:r>
              <a:rPr lang="th-TH" sz="3200" dirty="0" smtClean="0"/>
              <a:t>		  </a:t>
            </a:r>
            <a:r>
              <a:rPr lang="th-TH" sz="3200" dirty="0"/>
              <a:t>โล่</a:t>
            </a:r>
            <a:br>
              <a:rPr lang="th-TH" sz="3200" dirty="0"/>
            </a:br>
            <a:r>
              <a:rPr lang="th-TH" sz="3200" dirty="0"/>
              <a:t>ตาโต  </a:t>
            </a:r>
            <a:r>
              <a:rPr lang="th-TH" sz="3200" dirty="0" smtClean="0"/>
              <a:t>		  </a:t>
            </a:r>
            <a:r>
              <a:rPr lang="th-TH" sz="3200" dirty="0"/>
              <a:t>ลูกโป่ง </a:t>
            </a:r>
            <a:r>
              <a:rPr lang="th-TH" sz="3200" dirty="0" smtClean="0"/>
              <a:t>	  </a:t>
            </a:r>
            <a:r>
              <a:rPr lang="th-TH" sz="3200" dirty="0"/>
              <a:t>ม้าโยก</a:t>
            </a:r>
          </a:p>
        </p:txBody>
      </p:sp>
    </p:spTree>
    <p:extLst>
      <p:ext uri="{BB962C8B-B14F-4D97-AF65-F5344CB8AC3E}">
        <p14:creationId xmlns:p14="http://schemas.microsoft.com/office/powerpoint/2010/main" val="424949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6672"/>
            <a:ext cx="3310415" cy="80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251520" y="1412776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dirty="0" smtClean="0"/>
              <a:t>แพ  </a:t>
            </a:r>
            <a:r>
              <a:rPr lang="th-TH" sz="3200" dirty="0"/>
              <a:t>สะกดว่า     พอ  -  แอ  -  </a:t>
            </a:r>
            <a:r>
              <a:rPr lang="th-TH" sz="3200" dirty="0" smtClean="0"/>
              <a:t>แพ				อ่านว่า	แพ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smtClean="0"/>
              <a:t>แมว      ”        มอ </a:t>
            </a:r>
            <a:r>
              <a:rPr lang="th-TH" sz="3200" dirty="0"/>
              <a:t>– แอ – </a:t>
            </a:r>
            <a:r>
              <a:rPr lang="th-TH" sz="3200" dirty="0" err="1"/>
              <a:t>แม</a:t>
            </a:r>
            <a:r>
              <a:rPr lang="th-TH" sz="3200" dirty="0"/>
              <a:t> – </a:t>
            </a:r>
            <a:r>
              <a:rPr lang="th-TH" sz="3200" dirty="0" err="1"/>
              <a:t>แม</a:t>
            </a:r>
            <a:r>
              <a:rPr lang="th-TH" sz="3200" dirty="0"/>
              <a:t> – วอ </a:t>
            </a:r>
            <a:r>
              <a:rPr lang="th-TH" sz="3200" dirty="0" smtClean="0"/>
              <a:t>– แมว	อ่านว่า	แมว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smtClean="0"/>
              <a:t>แพ้       ”        พอ </a:t>
            </a:r>
            <a:r>
              <a:rPr lang="th-TH" sz="3200" dirty="0"/>
              <a:t>– แอ – แพ </a:t>
            </a:r>
            <a:r>
              <a:rPr lang="th-TH" sz="3200"/>
              <a:t>– </a:t>
            </a:r>
            <a:r>
              <a:rPr lang="th-TH" sz="3200" smtClean="0"/>
              <a:t>แพ - ไม้โท </a:t>
            </a:r>
            <a:r>
              <a:rPr lang="th-TH" sz="3200" dirty="0" smtClean="0"/>
              <a:t>– แพ้		อ่านว่า	แพ้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                                                 </a:t>
            </a:r>
            <a:r>
              <a:rPr lang="th-TH" dirty="0"/>
              <a:t/>
            </a:r>
            <a:br>
              <a:rPr lang="th-TH" dirty="0"/>
            </a:br>
            <a:r>
              <a:rPr lang="th-TH" sz="3200" dirty="0"/>
              <a:t>คำสำหรับฝึกอ่านสะกดคำและแจก</a:t>
            </a:r>
            <a:r>
              <a:rPr lang="th-TH" sz="3200" dirty="0" smtClean="0"/>
              <a:t>ลูก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  แบ   </a:t>
            </a:r>
            <a:r>
              <a:rPr lang="th-TH" sz="3200" dirty="0" smtClean="0"/>
              <a:t>	แค   	แจ   	แง   	แม่    	แก้ว   	แม้ว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แตงโม </a:t>
            </a:r>
            <a:r>
              <a:rPr lang="th-TH" sz="3200" dirty="0" smtClean="0"/>
              <a:t>		  </a:t>
            </a:r>
            <a:r>
              <a:rPr lang="th-TH" sz="3200" dirty="0"/>
              <a:t>ข้าวโพด</a:t>
            </a:r>
          </a:p>
        </p:txBody>
      </p:sp>
    </p:spTree>
    <p:extLst>
      <p:ext uri="{BB962C8B-B14F-4D97-AF65-F5344CB8AC3E}">
        <p14:creationId xmlns:p14="http://schemas.microsoft.com/office/powerpoint/2010/main" val="2157613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92696"/>
            <a:ext cx="2591025" cy="792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สี่เหลี่ยมผืนผ้า 3"/>
          <p:cNvSpPr/>
          <p:nvPr/>
        </p:nvSpPr>
        <p:spPr>
          <a:xfrm>
            <a:off x="0" y="1484784"/>
            <a:ext cx="896448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dirty="0"/>
              <a:t>หนา   สะกดว่า   หอ – นอ – หนอ – หนอ -  อา - </a:t>
            </a:r>
            <a:r>
              <a:rPr lang="th-TH" sz="3200" dirty="0" smtClean="0"/>
              <a:t>หนา       อ่านว่า 	หนา</a:t>
            </a:r>
          </a:p>
          <a:p>
            <a:r>
              <a:rPr lang="th-TH" sz="3200" dirty="0" smtClean="0"/>
              <a:t>		หอ-  นำ  - นอ - -อา -หนา 		   อ่าน</a:t>
            </a:r>
            <a:r>
              <a:rPr lang="th-TH" sz="3200" dirty="0"/>
              <a:t>ว่า 	</a:t>
            </a:r>
            <a:r>
              <a:rPr lang="th-TH" sz="3200" dirty="0" smtClean="0"/>
              <a:t>หนา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smtClean="0"/>
              <a:t>หมี         ”       หอ </a:t>
            </a:r>
            <a:r>
              <a:rPr lang="th-TH" sz="3200" dirty="0"/>
              <a:t>– มอ – หมอ – หมอ – อี </a:t>
            </a:r>
            <a:r>
              <a:rPr lang="th-TH" sz="3200" dirty="0" smtClean="0"/>
              <a:t>– หมี	  อ่านว่า		หมี</a:t>
            </a:r>
          </a:p>
          <a:p>
            <a:r>
              <a:rPr lang="th-TH" sz="3200" dirty="0"/>
              <a:t>	</a:t>
            </a:r>
            <a:r>
              <a:rPr lang="th-TH" sz="3200" dirty="0" smtClean="0"/>
              <a:t>	หอ – นำ – มอ  –อี - หมี</a:t>
            </a:r>
            <a:r>
              <a:rPr lang="th-TH" sz="3200" dirty="0"/>
              <a:t>			</a:t>
            </a:r>
            <a:r>
              <a:rPr lang="th-TH" sz="3200" dirty="0" smtClean="0"/>
              <a:t>  อ่าน</a:t>
            </a:r>
            <a:r>
              <a:rPr lang="th-TH" sz="3200" dirty="0"/>
              <a:t>ว่า		หมี</a:t>
            </a:r>
          </a:p>
          <a:p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/>
              <a:t>                                      </a:t>
            </a:r>
            <a:br>
              <a:rPr lang="th-TH" sz="3200" dirty="0"/>
            </a:br>
            <a:r>
              <a:rPr lang="th-TH" dirty="0"/>
              <a:t>               คำสำหรับฝึกอ่านสะกดคำและแจก</a:t>
            </a:r>
            <a:r>
              <a:rPr lang="th-TH" dirty="0" smtClean="0"/>
              <a:t>ลูก</a:t>
            </a:r>
            <a:r>
              <a:rPr lang="th-TH" dirty="0"/>
              <a:t/>
            </a:r>
            <a:br>
              <a:rPr lang="th-TH" dirty="0"/>
            </a:br>
            <a:r>
              <a:rPr lang="th-TH" dirty="0" smtClean="0"/>
              <a:t>	หมา 		  </a:t>
            </a:r>
            <a:r>
              <a:rPr lang="th-TH" dirty="0"/>
              <a:t>หลา  </a:t>
            </a:r>
            <a:r>
              <a:rPr lang="th-TH" dirty="0" smtClean="0"/>
              <a:t>		 </a:t>
            </a:r>
            <a:r>
              <a:rPr lang="th-TH" dirty="0"/>
              <a:t>หวี   </a:t>
            </a:r>
            <a:r>
              <a:rPr lang="th-TH" dirty="0" smtClean="0"/>
              <a:t>		หนี</a:t>
            </a:r>
            <a:r>
              <a:rPr lang="th-TH" dirty="0"/>
              <a:t/>
            </a:r>
            <a:br>
              <a:rPr lang="th-TH" dirty="0"/>
            </a:br>
            <a:r>
              <a:rPr lang="th-TH" dirty="0" smtClean="0"/>
              <a:t>	หนู</a:t>
            </a:r>
            <a:r>
              <a:rPr lang="th-TH" dirty="0"/>
              <a:t>ดูงู   </a:t>
            </a:r>
            <a:r>
              <a:rPr lang="th-TH" dirty="0" smtClean="0"/>
              <a:t>		งู</a:t>
            </a:r>
            <a:r>
              <a:rPr lang="th-TH" dirty="0"/>
              <a:t>ดูหนู </a:t>
            </a:r>
            <a:r>
              <a:rPr lang="th-TH" dirty="0" smtClean="0"/>
              <a:t>		  </a:t>
            </a:r>
            <a:r>
              <a:rPr lang="th-TH" dirty="0"/>
              <a:t>งูหนีหมู   </a:t>
            </a:r>
            <a:r>
              <a:rPr lang="th-TH" dirty="0" smtClean="0"/>
              <a:t>		หนู</a:t>
            </a:r>
            <a:r>
              <a:rPr lang="th-TH" dirty="0"/>
              <a:t>หนีงู</a:t>
            </a:r>
            <a:br>
              <a:rPr lang="th-TH" dirty="0"/>
            </a:b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00833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	     อย่า  สะกดว่า   ออ - ยอ - อา – </a:t>
            </a:r>
            <a:r>
              <a:rPr lang="th-TH" sz="3200" dirty="0" err="1" smtClean="0">
                <a:latin typeface="TH SarabunIT๙" pitchFamily="34" charset="-34"/>
                <a:cs typeface="TH SarabunIT๙" pitchFamily="34" charset="-34"/>
              </a:rPr>
              <a:t>หยา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3200" dirty="0" smtClean="0">
                <a:latin typeface="TH SarabunIT๙" pitchFamily="34" charset="-34"/>
                <a:cs typeface="TH SarabunIT๙" pitchFamily="34" charset="-34"/>
              </a:rPr>
              <a:t>–</a:t>
            </a:r>
            <a:r>
              <a:rPr lang="th-TH" sz="3200" dirty="0" err="1" smtClean="0">
                <a:latin typeface="TH SarabunIT๙" pitchFamily="34" charset="-34"/>
                <a:cs typeface="TH SarabunIT๙" pitchFamily="34" charset="-34"/>
              </a:rPr>
              <a:t>หยา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- ไม้เอก – อย่า    อ่านว่า   อย่า</a:t>
            </a:r>
          </a:p>
          <a:p>
            <a:pPr>
              <a:buNone/>
            </a:pP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	    อยู่</a:t>
            </a:r>
            <a:r>
              <a:rPr lang="en-US" sz="3200" dirty="0" smtClean="0">
                <a:latin typeface="TH SarabunIT๙" pitchFamily="34" charset="-34"/>
                <a:cs typeface="TH SarabunIT๙" pitchFamily="34" charset="-34"/>
              </a:rPr>
              <a:t>	       ”     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  ออ – ยอ - อู - </a:t>
            </a:r>
            <a:r>
              <a:rPr lang="th-TH" sz="3200" dirty="0" err="1" smtClean="0">
                <a:latin typeface="TH SarabunIT๙" pitchFamily="34" charset="-34"/>
                <a:cs typeface="TH SarabunIT๙" pitchFamily="34" charset="-34"/>
              </a:rPr>
              <a:t>หยู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 –</a:t>
            </a:r>
            <a:r>
              <a:rPr lang="th-TH" sz="3200" dirty="0" err="1" smtClean="0">
                <a:latin typeface="TH SarabunIT๙" pitchFamily="34" charset="-34"/>
                <a:cs typeface="TH SarabunIT๙" pitchFamily="34" charset="-34"/>
              </a:rPr>
              <a:t>หยู</a:t>
            </a:r>
            <a:r>
              <a:rPr lang="th-TH" sz="3200" dirty="0" smtClean="0">
                <a:latin typeface="TH SarabunIT๙" pitchFamily="34" charset="-34"/>
                <a:cs typeface="TH SarabunIT๙" pitchFamily="34" charset="-34"/>
              </a:rPr>
              <a:t>-ไม้เอก – อยู่		อ่านว่า	อยู่</a:t>
            </a:r>
          </a:p>
          <a:p>
            <a:pPr>
              <a:buNone/>
            </a:pP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              </a:t>
            </a:r>
            <a:r>
              <a:rPr lang="th-TH" sz="3600" u="sng" dirty="0" smtClean="0">
                <a:latin typeface="TH SarabunIT๙" pitchFamily="34" charset="-34"/>
                <a:cs typeface="TH SarabunIT๙" pitchFamily="34" charset="-34"/>
              </a:rPr>
              <a:t>คำ</a:t>
            </a:r>
            <a:r>
              <a:rPr lang="th-TH" sz="3600" u="sng" dirty="0">
                <a:latin typeface="TH SarabunIT๙" pitchFamily="34" charset="-34"/>
                <a:cs typeface="TH SarabunIT๙" pitchFamily="34" charset="-34"/>
              </a:rPr>
              <a:t>สำหรับฝึกอ่านสะกดคำและแจก</a:t>
            </a:r>
            <a:r>
              <a:rPr lang="th-TH" sz="3600" u="sng" dirty="0" smtClean="0">
                <a:latin typeface="TH SarabunIT๙" pitchFamily="34" charset="-34"/>
                <a:cs typeface="TH SarabunIT๙" pitchFamily="34" charset="-34"/>
              </a:rPr>
              <a:t>ลูก</a:t>
            </a:r>
            <a:endParaRPr lang="th-TH" sz="3600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                          อย่าดู    อยู่บ้าน   อยากได้    อย่างดี </a:t>
            </a:r>
            <a:endParaRPr lang="th-TH" sz="3600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786182" y="571480"/>
            <a:ext cx="2286016" cy="7143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อ   นำ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302692" y="1124744"/>
            <a:ext cx="8604448" cy="5328592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th-TH" dirty="0" smtClean="0"/>
          </a:p>
          <a:p>
            <a:pPr marL="45720" indent="0">
              <a:buNone/>
            </a:pPr>
            <a:r>
              <a:rPr lang="th-TH" sz="3600" dirty="0" smtClean="0"/>
              <a:t>ปลา </a:t>
            </a:r>
            <a:r>
              <a:rPr lang="th-TH" sz="3600" dirty="0"/>
              <a:t>อ่านว่า   </a:t>
            </a:r>
            <a:r>
              <a:rPr lang="th-TH" sz="3600" dirty="0" smtClean="0"/>
              <a:t>   ปอ – </a:t>
            </a:r>
            <a:r>
              <a:rPr lang="th-TH" sz="3600" dirty="0" err="1" smtClean="0"/>
              <a:t>ลอ</a:t>
            </a:r>
            <a:r>
              <a:rPr lang="th-TH" sz="3600" dirty="0" smtClean="0"/>
              <a:t> – อา –ปลา			อ่านว่า	ปลา</a:t>
            </a:r>
          </a:p>
          <a:p>
            <a:pPr marL="45720" indent="0">
              <a:buNone/>
            </a:pPr>
            <a:r>
              <a:rPr lang="th-TH" sz="3600" dirty="0"/>
              <a:t>		ปอ – </a:t>
            </a:r>
            <a:r>
              <a:rPr lang="th-TH" sz="3600" dirty="0" err="1"/>
              <a:t>ลอ</a:t>
            </a:r>
            <a:r>
              <a:rPr lang="th-TH" sz="3600" dirty="0"/>
              <a:t> – </a:t>
            </a:r>
            <a:r>
              <a:rPr lang="th-TH" sz="3600" dirty="0" err="1"/>
              <a:t>ปลอ</a:t>
            </a:r>
            <a:r>
              <a:rPr lang="th-TH" sz="3600" dirty="0"/>
              <a:t> – </a:t>
            </a:r>
            <a:r>
              <a:rPr lang="th-TH" sz="3600" dirty="0" err="1"/>
              <a:t>ปลอ</a:t>
            </a:r>
            <a:r>
              <a:rPr lang="th-TH" sz="3600" dirty="0"/>
              <a:t> - อา – </a:t>
            </a:r>
            <a:r>
              <a:rPr lang="th-TH" sz="3600" dirty="0" smtClean="0"/>
              <a:t>ปลา	อ่านว่า  ปลา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 smtClean="0"/>
              <a:t>ครู       ” </a:t>
            </a:r>
            <a:r>
              <a:rPr lang="th-TH" sz="3600" dirty="0"/>
              <a:t>	</a:t>
            </a:r>
            <a:r>
              <a:rPr lang="th-TH" sz="3600" dirty="0" smtClean="0"/>
              <a:t>คอ- รอ	- อู  -  ครู			อ่านว่า 	ครู</a:t>
            </a:r>
          </a:p>
          <a:p>
            <a:pPr marL="45720" indent="0">
              <a:buNone/>
            </a:pPr>
            <a:r>
              <a:rPr lang="th-TH" sz="3600" dirty="0"/>
              <a:t>		คอ – รอ – </a:t>
            </a:r>
            <a:r>
              <a:rPr lang="th-TH" sz="3600" dirty="0" err="1"/>
              <a:t>ครอ</a:t>
            </a:r>
            <a:r>
              <a:rPr lang="th-TH" sz="3600" dirty="0"/>
              <a:t> – </a:t>
            </a:r>
            <a:r>
              <a:rPr lang="th-TH" sz="3600" dirty="0" err="1"/>
              <a:t>ครอ</a:t>
            </a:r>
            <a:r>
              <a:rPr lang="th-TH" sz="3600" dirty="0"/>
              <a:t> – อู – </a:t>
            </a:r>
            <a:r>
              <a:rPr lang="th-TH" sz="3600" dirty="0" smtClean="0"/>
              <a:t>ครู	อ่านว่า	ครู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/>
              <a:t>ควาย    ”	</a:t>
            </a:r>
            <a:r>
              <a:rPr lang="th-TH" sz="3600" dirty="0" smtClean="0"/>
              <a:t>คอ- </a:t>
            </a:r>
            <a:r>
              <a:rPr lang="th-TH" sz="3600" dirty="0"/>
              <a:t>วอ – อา- ยอ- </a:t>
            </a:r>
            <a:r>
              <a:rPr lang="th-TH" sz="3600" dirty="0" smtClean="0"/>
              <a:t>ควาย			อ่านว่า	ควาย</a:t>
            </a:r>
          </a:p>
          <a:p>
            <a:pPr marL="45720" indent="0">
              <a:buNone/>
            </a:pPr>
            <a:r>
              <a:rPr lang="th-TH" sz="3600" dirty="0"/>
              <a:t>		</a:t>
            </a:r>
            <a:r>
              <a:rPr lang="th-TH" sz="3600" dirty="0" smtClean="0"/>
              <a:t>คอ –วอ </a:t>
            </a:r>
            <a:r>
              <a:rPr lang="th-TH" sz="3600" dirty="0"/>
              <a:t>- อา - </a:t>
            </a:r>
            <a:r>
              <a:rPr lang="th-TH" sz="3600" dirty="0" err="1"/>
              <a:t>ควา</a:t>
            </a:r>
            <a:r>
              <a:rPr lang="th-TH" sz="3600" dirty="0"/>
              <a:t> - </a:t>
            </a:r>
            <a:r>
              <a:rPr lang="th-TH" sz="3600" dirty="0" err="1"/>
              <a:t>ควา</a:t>
            </a:r>
            <a:r>
              <a:rPr lang="th-TH" sz="3600" dirty="0"/>
              <a:t> – ยอ – </a:t>
            </a:r>
            <a:r>
              <a:rPr lang="th-TH" sz="3600" dirty="0" smtClean="0"/>
              <a:t>ควาย	  อ่านว่า	 ควาย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 smtClean="0"/>
              <a:t>              </a:t>
            </a:r>
          </a:p>
          <a:p>
            <a:pPr marL="45720" indent="0">
              <a:buNone/>
            </a:pPr>
            <a:r>
              <a:rPr lang="th-TH" sz="3600" dirty="0" smtClean="0"/>
              <a:t>              คำ</a:t>
            </a:r>
            <a:r>
              <a:rPr lang="th-TH" sz="3600" dirty="0"/>
              <a:t>สำหรับฝึกอ่านแจกลูกสะกด</a:t>
            </a:r>
            <a:r>
              <a:rPr lang="th-TH" sz="3600" dirty="0" smtClean="0"/>
              <a:t>คำ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 smtClean="0"/>
              <a:t>ปลี  	   </a:t>
            </a:r>
            <a:r>
              <a:rPr lang="th-TH" sz="3600" dirty="0"/>
              <a:t>ตรี    </a:t>
            </a:r>
            <a:r>
              <a:rPr lang="th-TH" sz="3600" dirty="0" smtClean="0"/>
              <a:t>	 </a:t>
            </a:r>
            <a:r>
              <a:rPr lang="th-TH" sz="3600" dirty="0"/>
              <a:t>ตรู    </a:t>
            </a:r>
            <a:r>
              <a:rPr lang="th-TH" sz="3600" dirty="0" smtClean="0"/>
              <a:t>	  </a:t>
            </a:r>
            <a:r>
              <a:rPr lang="th-TH" sz="3600" dirty="0"/>
              <a:t>ความ     </a:t>
            </a:r>
            <a:r>
              <a:rPr lang="th-TH" sz="3600" dirty="0" smtClean="0"/>
              <a:t>	คลาน</a:t>
            </a:r>
            <a:endParaRPr lang="th-TH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4664"/>
            <a:ext cx="337820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051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4929728"/>
          </a:xfrm>
        </p:spPr>
        <p:txBody>
          <a:bodyPr>
            <a:normAutofit/>
          </a:bodyPr>
          <a:lstStyle/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u="sng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คำสำหรับฝึกอ่านสะกดคำ</a:t>
            </a:r>
            <a:r>
              <a:rPr lang="th-TH" sz="4000" b="1" u="sng" dirty="0" err="1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และเแจกลูก</a:t>
            </a:r>
            <a:endParaRPr lang="en-US" sz="40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นา   		ยา   		พา   	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ทา  		มา		อา  </a:t>
            </a: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0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ขา   		ผา   		ฝา   		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th-TH" sz="4000" b="1" dirty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000" b="1" dirty="0" smtClean="0">
                <a:solidFill>
                  <a:prstClr val="black"/>
                </a:solidFill>
                <a:latin typeface="TH SarabunIT๙" pitchFamily="34" charset="-34"/>
                <a:cs typeface="TH SarabunIT๙" pitchFamily="34" charset="-34"/>
              </a:rPr>
              <a:t>หา </a:t>
            </a:r>
            <a:endParaRPr lang="en-US" sz="4000" b="1" dirty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66291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6672"/>
            <a:ext cx="432048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2049317"/>
            <a:ext cx="7272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 smtClean="0"/>
              <a:t>งู	สะกดว่า	งอ – อู -   งู	อ่านว่า		งู</a:t>
            </a:r>
          </a:p>
          <a:p>
            <a:r>
              <a:rPr lang="th-TH" sz="4000" dirty="0" smtClean="0"/>
              <a:t>ปู	สะกดว่า	ปอ – อู – ปู	อ่านว่า		ปู</a:t>
            </a:r>
          </a:p>
          <a:p>
            <a:endParaRPr lang="th-TH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75656" y="4149080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dirty="0" smtClean="0"/>
              <a:t>คำสำหรับฝึกอ่านแจกลูกสะกดคำ</a:t>
            </a:r>
          </a:p>
          <a:p>
            <a:pPr algn="ctr"/>
            <a:r>
              <a:rPr lang="th-TH" sz="4000" dirty="0" smtClean="0"/>
              <a:t>ชู	ดู	รู	หู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72800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 </a:t>
            </a:r>
          </a:p>
          <a:p>
            <a:pPr algn="ctr">
              <a:buNone/>
            </a:pPr>
            <a:r>
              <a:rPr lang="en-US" dirty="0"/>
              <a:t> </a:t>
            </a:r>
          </a:p>
          <a:p>
            <a:pPr algn="ctr">
              <a:buNone/>
            </a:pP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ตี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สะกดว่า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    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ตอ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– อี –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ตี 	อ่านว่า		ตี</a:t>
            </a:r>
            <a:endParaRPr lang="th-TH" sz="3600" b="1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ดี       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  ”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        </a:t>
            </a:r>
            <a:r>
              <a:rPr lang="th-TH" sz="3600" b="1" dirty="0" err="1">
                <a:latin typeface="TH SarabunIT๙" pitchFamily="34" charset="-34"/>
                <a:cs typeface="TH SarabunIT๙" pitchFamily="34" charset="-34"/>
              </a:rPr>
              <a:t>ดอ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 – อี –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ดี 	</a:t>
            </a:r>
            <a:r>
              <a:rPr lang="th-TH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อ่าน</a:t>
            </a:r>
            <a:r>
              <a:rPr lang="th-TH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ว่า		</a:t>
            </a:r>
            <a:r>
              <a:rPr lang="th-TH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ดี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ปี         </a:t>
            </a:r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”          </a:t>
            </a:r>
            <a:r>
              <a:rPr lang="th-TH" sz="3600" b="1" dirty="0">
                <a:latin typeface="TH SarabunIT๙" pitchFamily="34" charset="-34"/>
                <a:cs typeface="TH SarabunIT๙" pitchFamily="34" charset="-34"/>
              </a:rPr>
              <a:t>ปอ – อี –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ปี	</a:t>
            </a:r>
            <a:r>
              <a:rPr lang="th-TH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อ่าน</a:t>
            </a:r>
            <a:r>
              <a:rPr lang="th-TH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ว่า		</a:t>
            </a:r>
            <a:r>
              <a:rPr lang="th-TH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ปี</a:t>
            </a:r>
            <a:endParaRPr lang="th-TH" sz="3600" b="1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3600" b="1" u="sng" dirty="0">
                <a:latin typeface="TH SarabunIT๙" pitchFamily="34" charset="-34"/>
                <a:cs typeface="TH SarabunIT๙" pitchFamily="34" charset="-34"/>
              </a:rPr>
              <a:t>คำสำหรับฝึกอ่านสะกดคำ</a:t>
            </a:r>
            <a:r>
              <a:rPr lang="th-TH" sz="3600" b="1" u="sng" dirty="0" smtClean="0">
                <a:latin typeface="TH SarabunIT๙" pitchFamily="34" charset="-34"/>
                <a:cs typeface="TH SarabunIT๙" pitchFamily="34" charset="-34"/>
              </a:rPr>
              <a:t>และแจกลูก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ชี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 	  	 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มี 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	   รี   		  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สี   </a:t>
            </a:r>
            <a:endParaRPr lang="en-US" sz="3600" dirty="0">
              <a:latin typeface="TH SarabunIT๙" pitchFamily="34" charset="-34"/>
              <a:cs typeface="TH SarabunIT๙" pitchFamily="34" charset="-34"/>
            </a:endParaRPr>
          </a:p>
          <a:p>
            <a:pPr algn="ctr">
              <a:buNone/>
            </a:pP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ฝาชี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	   	 </a:t>
            </a:r>
            <a:r>
              <a:rPr lang="th-TH" sz="3600" dirty="0">
                <a:latin typeface="TH SarabunIT๙" pitchFamily="34" charset="-34"/>
                <a:cs typeface="TH SarabunIT๙" pitchFamily="34" charset="-34"/>
              </a:rPr>
              <a:t>ตาสี   </a:t>
            </a:r>
            <a:r>
              <a:rPr lang="th-TH" sz="3600" dirty="0" smtClean="0">
                <a:latin typeface="TH SarabunIT๙" pitchFamily="34" charset="-34"/>
                <a:cs typeface="TH SarabunIT๙" pitchFamily="34" charset="-34"/>
              </a:rPr>
              <a:t> 	 อีกา</a:t>
            </a:r>
            <a:endParaRPr lang="en-US" sz="3600" dirty="0"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sz="36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915816" y="714356"/>
            <a:ext cx="3384376" cy="7143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tx1"/>
                </a:solidFill>
              </a:rPr>
              <a:t> </a:t>
            </a:r>
            <a:r>
              <a:rPr lang="th-TH" sz="4000" b="1" dirty="0">
                <a:solidFill>
                  <a:schemeClr val="tx1"/>
                </a:solidFill>
              </a:rPr>
              <a:t>สระ</a:t>
            </a:r>
            <a:r>
              <a:rPr lang="en-US" sz="4000" b="1" dirty="0">
                <a:solidFill>
                  <a:schemeClr val="tx1"/>
                </a:solidFill>
              </a:rPr>
              <a:t>  -</a:t>
            </a:r>
            <a:r>
              <a:rPr lang="th-TH" sz="4000" b="1" dirty="0">
                <a:solidFill>
                  <a:schemeClr val="tx1"/>
                </a:solidFill>
              </a:rPr>
              <a:t> 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251520" y="476672"/>
            <a:ext cx="8712968" cy="5616624"/>
          </a:xfrm>
        </p:spPr>
        <p:txBody>
          <a:bodyPr>
            <a:normAutofit fontScale="70000" lnSpcReduction="20000"/>
          </a:bodyPr>
          <a:lstStyle/>
          <a:p>
            <a:r>
              <a:rPr lang="th-TH" dirty="0"/>
              <a:t> </a:t>
            </a:r>
            <a:endParaRPr lang="th-TH" dirty="0" smtClean="0"/>
          </a:p>
          <a:p>
            <a:endParaRPr lang="th-TH" dirty="0" smtClean="0"/>
          </a:p>
          <a:p>
            <a:pPr marL="365760" lvl="1" indent="0">
              <a:buNone/>
            </a:pPr>
            <a:endParaRPr lang="th-TH" sz="3600" dirty="0" smtClean="0"/>
          </a:p>
          <a:p>
            <a:pPr marL="365760" lvl="1" indent="0">
              <a:buNone/>
            </a:pPr>
            <a:r>
              <a:rPr lang="th-TH" sz="4600" dirty="0" smtClean="0"/>
              <a:t>กาง   </a:t>
            </a:r>
            <a:r>
              <a:rPr lang="th-TH" sz="4600" dirty="0"/>
              <a:t>สะกดว่า  กอ – อา – กา – กา – งอ  -</a:t>
            </a:r>
            <a:r>
              <a:rPr lang="th-TH" sz="4600" dirty="0" smtClean="0"/>
              <a:t>กาง 	อ่านว่า	   กาง</a:t>
            </a:r>
            <a:r>
              <a:rPr lang="th-TH" sz="4600" dirty="0"/>
              <a:t/>
            </a:r>
            <a:br>
              <a:rPr lang="th-TH" sz="4600" dirty="0"/>
            </a:br>
            <a:r>
              <a:rPr lang="th-TH" sz="4600" dirty="0" smtClean="0"/>
              <a:t>คาง      ”        คอ </a:t>
            </a:r>
            <a:r>
              <a:rPr lang="th-TH" sz="4600" dirty="0"/>
              <a:t>– อา – คา – คา – งอ </a:t>
            </a:r>
            <a:r>
              <a:rPr lang="th-TH" sz="4600" dirty="0" smtClean="0"/>
              <a:t>– คาง	อ่านว่า	   คาง</a:t>
            </a:r>
            <a:r>
              <a:rPr lang="th-TH" sz="4600" dirty="0"/>
              <a:t/>
            </a:r>
            <a:br>
              <a:rPr lang="th-TH" sz="4600" dirty="0"/>
            </a:br>
            <a:r>
              <a:rPr lang="th-TH" sz="4600" dirty="0" smtClean="0"/>
              <a:t>จาน      ”       จอ </a:t>
            </a:r>
            <a:r>
              <a:rPr lang="th-TH" sz="4600" dirty="0"/>
              <a:t>– อา – จา – จา – นอ </a:t>
            </a:r>
            <a:r>
              <a:rPr lang="th-TH" sz="4600" dirty="0" smtClean="0"/>
              <a:t>– จาน	อ่านว่า	   จาน</a:t>
            </a:r>
            <a:r>
              <a:rPr lang="th-TH" sz="4600" dirty="0"/>
              <a:t/>
            </a:r>
            <a:br>
              <a:rPr lang="th-TH" sz="4600" dirty="0"/>
            </a:br>
            <a:r>
              <a:rPr lang="th-TH" sz="4600" dirty="0" smtClean="0"/>
              <a:t>พาน      ”       พอ </a:t>
            </a:r>
            <a:r>
              <a:rPr lang="th-TH" sz="4600" dirty="0"/>
              <a:t>– อา – พา – พา – นอ </a:t>
            </a:r>
            <a:r>
              <a:rPr lang="th-TH" sz="4600" dirty="0" smtClean="0"/>
              <a:t>– พาน	อ่านว่า	   พาน</a:t>
            </a:r>
            <a:r>
              <a:rPr lang="th-TH" sz="4600" dirty="0"/>
              <a:t/>
            </a:r>
            <a:br>
              <a:rPr lang="th-TH" sz="4600" dirty="0"/>
            </a:br>
            <a:r>
              <a:rPr lang="th-TH" sz="4600" dirty="0"/>
              <a:t/>
            </a:r>
            <a:br>
              <a:rPr lang="th-TH" sz="4600" dirty="0"/>
            </a:br>
            <a:r>
              <a:rPr lang="th-TH" sz="3600" dirty="0"/>
              <a:t>                       </a:t>
            </a:r>
            <a:endParaRPr lang="th-TH" sz="3600" dirty="0" smtClean="0"/>
          </a:p>
          <a:p>
            <a:pPr marL="365760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	 </a:t>
            </a:r>
            <a:r>
              <a:rPr lang="th-TH" sz="3600" dirty="0"/>
              <a:t>คำสำหรับฝึกอ่านสะกดคำและแจก</a:t>
            </a:r>
            <a:r>
              <a:rPr lang="th-TH" sz="3600" dirty="0" smtClean="0"/>
              <a:t>ลูก</a:t>
            </a:r>
            <a:r>
              <a:rPr lang="th-TH" sz="3600" dirty="0"/>
              <a:t/>
            </a:r>
            <a:br>
              <a:rPr lang="th-TH" sz="3600" dirty="0"/>
            </a:br>
            <a:r>
              <a:rPr lang="th-TH" sz="3600" dirty="0" smtClean="0"/>
              <a:t>วาง		ลาน   		จาม		ปาก   		</a:t>
            </a:r>
          </a:p>
          <a:p>
            <a:pPr marL="365760" lvl="1" indent="0">
              <a:buNone/>
            </a:pPr>
            <a:r>
              <a:rPr lang="th-TH" sz="3600" dirty="0" smtClean="0"/>
              <a:t>ขาด   </a:t>
            </a:r>
            <a:r>
              <a:rPr lang="th-TH" sz="3600" dirty="0"/>
              <a:t>	</a:t>
            </a:r>
            <a:r>
              <a:rPr lang="th-TH" sz="3600" dirty="0" smtClean="0"/>
              <a:t>	หาด		มาก   		วาด   		</a:t>
            </a:r>
          </a:p>
          <a:p>
            <a:pPr marL="365760" lvl="1" indent="0">
              <a:buNone/>
            </a:pPr>
            <a:r>
              <a:rPr lang="th-TH" sz="3600" dirty="0" smtClean="0"/>
              <a:t>สาน    	ถาม   </a:t>
            </a:r>
            <a:r>
              <a:rPr lang="th-TH" sz="3600" dirty="0"/>
              <a:t>	</a:t>
            </a:r>
            <a:r>
              <a:rPr lang="th-TH" sz="3600" dirty="0" smtClean="0"/>
              <a:t>	หาว  		ฝาก</a:t>
            </a:r>
            <a:r>
              <a:rPr lang="th-TH" sz="3600" dirty="0"/>
              <a:t/>
            </a:r>
            <a:br>
              <a:rPr lang="th-TH" sz="3600" dirty="0"/>
            </a:br>
            <a:endParaRPr lang="th-TH" sz="36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428992" y="642918"/>
            <a:ext cx="3286148" cy="6429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>
              <a:solidFill>
                <a:schemeClr val="tx1"/>
              </a:solidFill>
            </a:endParaRPr>
          </a:p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สระ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chemeClr val="tx1"/>
                </a:solidFill>
              </a:rPr>
              <a:t>-</a:t>
            </a:r>
            <a:r>
              <a:rPr lang="th-TH" b="1" dirty="0">
                <a:solidFill>
                  <a:schemeClr val="tx1"/>
                </a:solidFill>
              </a:rPr>
              <a:t>  </a:t>
            </a:r>
            <a:r>
              <a:rPr lang="th-TH" b="1" dirty="0" smtClean="0">
                <a:solidFill>
                  <a:schemeClr val="tx1"/>
                </a:solidFill>
              </a:rPr>
              <a:t>า  และ มี</a:t>
            </a:r>
            <a:r>
              <a:rPr lang="th-TH" sz="2400" b="1" dirty="0">
                <a:solidFill>
                  <a:schemeClr val="tx1"/>
                </a:solidFill>
              </a:rPr>
              <a:t>ตัวสะกด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41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632" y="476672"/>
            <a:ext cx="2950720" cy="841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568" y="1556792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     </a:t>
            </a:r>
            <a:r>
              <a:rPr lang="th-TH" dirty="0" smtClean="0"/>
              <a:t>	</a:t>
            </a:r>
            <a:r>
              <a:rPr lang="th-TH" sz="3200" dirty="0" smtClean="0"/>
              <a:t> </a:t>
            </a:r>
            <a:r>
              <a:rPr lang="th-TH" sz="3200" dirty="0"/>
              <a:t>	   </a:t>
            </a:r>
            <a:r>
              <a:rPr lang="th-TH" sz="3200" dirty="0" smtClean="0"/>
              <a:t>	้</a:t>
            </a:r>
            <a:r>
              <a:rPr lang="th-TH" sz="3200" dirty="0"/>
              <a:t>	</a:t>
            </a:r>
            <a:r>
              <a:rPr lang="th-TH" sz="3200" dirty="0" smtClean="0"/>
              <a:t>         </a:t>
            </a:r>
            <a:r>
              <a:rPr lang="th-TH" sz="3200" dirty="0"/>
              <a:t>๊         </a:t>
            </a:r>
            <a:r>
              <a:rPr lang="th-TH" sz="3200" dirty="0" smtClean="0"/>
              <a:t>    ๋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smtClean="0"/>
              <a:t>           ไม้เอก   	ไม้โท           ไม้ตรี        ไม้จัตวา</a:t>
            </a:r>
            <a:r>
              <a:rPr lang="th-TH" sz="3200" dirty="0"/>
              <a:t/>
            </a:r>
            <a:br>
              <a:rPr lang="th-TH" sz="3200" dirty="0"/>
            </a:br>
            <a:endParaRPr lang="th-TH" sz="3200" dirty="0" smtClean="0"/>
          </a:p>
          <a:p>
            <a:r>
              <a:rPr lang="th-TH" sz="3200" dirty="0" smtClean="0"/>
              <a:t>กา   </a:t>
            </a:r>
            <a:r>
              <a:rPr lang="th-TH" sz="3200" dirty="0"/>
              <a:t>สะกดว่า        กอ – อา </a:t>
            </a:r>
            <a:r>
              <a:rPr lang="th-TH" sz="3200" dirty="0" smtClean="0"/>
              <a:t>– กา			อ่านว่า	กา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err="1" smtClean="0"/>
              <a:t>ก่า</a:t>
            </a:r>
            <a:r>
              <a:rPr lang="th-TH" sz="3200" dirty="0" smtClean="0"/>
              <a:t>       ”             </a:t>
            </a:r>
            <a:r>
              <a:rPr lang="th-TH" sz="3200" dirty="0"/>
              <a:t>กอ – อา – กา –กา- ไม้เอก - </a:t>
            </a:r>
            <a:r>
              <a:rPr lang="th-TH" sz="3200" dirty="0" smtClean="0"/>
              <a:t>  </a:t>
            </a:r>
            <a:r>
              <a:rPr lang="th-TH" sz="3200" dirty="0" err="1" smtClean="0"/>
              <a:t>ก่า</a:t>
            </a:r>
            <a:r>
              <a:rPr lang="th-TH" sz="3200" dirty="0" smtClean="0"/>
              <a:t>	อ่านว่า    </a:t>
            </a:r>
            <a:r>
              <a:rPr lang="th-TH" sz="3200" dirty="0" err="1" smtClean="0"/>
              <a:t>ก่า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err="1" smtClean="0"/>
              <a:t>ก้า</a:t>
            </a:r>
            <a:r>
              <a:rPr lang="th-TH" sz="3200" dirty="0" smtClean="0"/>
              <a:t>       ”             </a:t>
            </a:r>
            <a:r>
              <a:rPr lang="th-TH" sz="3200" dirty="0"/>
              <a:t>กอ – อา – กา –การ- ไม้โท - </a:t>
            </a:r>
            <a:r>
              <a:rPr lang="th-TH" sz="3200" dirty="0" smtClean="0"/>
              <a:t>  </a:t>
            </a:r>
            <a:r>
              <a:rPr lang="th-TH" sz="3200" dirty="0" err="1" smtClean="0"/>
              <a:t>ก้า</a:t>
            </a:r>
            <a:r>
              <a:rPr lang="th-TH" sz="3200" dirty="0" smtClean="0"/>
              <a:t>	อ่านว่า	</a:t>
            </a:r>
            <a:r>
              <a:rPr lang="th-TH" sz="3200" dirty="0" err="1" smtClean="0"/>
              <a:t>ก้า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err="1" smtClean="0"/>
              <a:t>ก๊า</a:t>
            </a:r>
            <a:r>
              <a:rPr lang="th-TH" sz="3200" dirty="0" smtClean="0"/>
              <a:t>       ”             </a:t>
            </a:r>
            <a:r>
              <a:rPr lang="th-TH" sz="3200" dirty="0"/>
              <a:t>กอ – อา – กา –กา- ไม้ตรี - </a:t>
            </a:r>
            <a:r>
              <a:rPr lang="th-TH" sz="3200" dirty="0" smtClean="0"/>
              <a:t>   </a:t>
            </a:r>
            <a:r>
              <a:rPr lang="th-TH" sz="3200" dirty="0" err="1" smtClean="0"/>
              <a:t>ก๊า</a:t>
            </a:r>
            <a:r>
              <a:rPr lang="th-TH" sz="3200" dirty="0" smtClean="0"/>
              <a:t>	อ่านว่า	</a:t>
            </a:r>
            <a:r>
              <a:rPr lang="th-TH" sz="3200" dirty="0" err="1" smtClean="0"/>
              <a:t>ก๊า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smtClean="0"/>
              <a:t>ก๋า       ”             </a:t>
            </a:r>
            <a:r>
              <a:rPr lang="th-TH" sz="3200" dirty="0"/>
              <a:t>กอ – อา – กา –กา- ไม้จัตวา </a:t>
            </a:r>
            <a:r>
              <a:rPr lang="th-TH" sz="3200" dirty="0" smtClean="0"/>
              <a:t>– ก๋า	อ่านว่า	ก๋า</a:t>
            </a:r>
            <a:r>
              <a:rPr lang="th-TH" sz="3200" dirty="0"/>
              <a:t/>
            </a:r>
            <a:br>
              <a:rPr lang="th-TH" sz="3200" dirty="0"/>
            </a:br>
            <a:r>
              <a:rPr lang="th-TH" sz="3200" dirty="0" smtClean="0"/>
              <a:t>		กา   </a:t>
            </a:r>
            <a:r>
              <a:rPr lang="th-TH" sz="3200" dirty="0" err="1"/>
              <a:t>ก่า</a:t>
            </a:r>
            <a:r>
              <a:rPr lang="th-TH" sz="3200" dirty="0"/>
              <a:t>   </a:t>
            </a:r>
            <a:r>
              <a:rPr lang="th-TH" sz="3200" dirty="0" err="1"/>
              <a:t>ก้า</a:t>
            </a:r>
            <a:r>
              <a:rPr lang="th-TH" sz="3200" dirty="0"/>
              <a:t>   </a:t>
            </a:r>
            <a:r>
              <a:rPr lang="th-TH" sz="3200" dirty="0" err="1"/>
              <a:t>ก๊า</a:t>
            </a:r>
            <a:r>
              <a:rPr lang="th-TH" sz="3200" dirty="0"/>
              <a:t>   ก๋า</a:t>
            </a:r>
            <a:br>
              <a:rPr lang="th-TH" sz="3200" dirty="0"/>
            </a:br>
            <a:endParaRPr lang="th-TH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632605" y="1556792"/>
            <a:ext cx="46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 ่ </a:t>
            </a:r>
          </a:p>
        </p:txBody>
      </p:sp>
    </p:spTree>
    <p:extLst>
      <p:ext uri="{BB962C8B-B14F-4D97-AF65-F5344CB8AC3E}">
        <p14:creationId xmlns:p14="http://schemas.microsoft.com/office/powerpoint/2010/main" val="3592852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08912" cy="5649808"/>
          </a:xfrm>
        </p:spPr>
        <p:txBody>
          <a:bodyPr>
            <a:noAutofit/>
          </a:bodyPr>
          <a:lstStyle/>
          <a:p>
            <a:pPr algn="ctr"/>
            <a:r>
              <a:rPr lang="th-TH" sz="4000" dirty="0"/>
              <a:t>คำสำหรับฝึกอ่านสะกดคำและแจก</a:t>
            </a:r>
            <a:r>
              <a:rPr lang="th-TH" sz="4000" dirty="0" smtClean="0"/>
              <a:t>ลูก</a:t>
            </a:r>
          </a:p>
          <a:p>
            <a:pPr algn="ctr"/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ปา   </a:t>
            </a:r>
            <a:r>
              <a:rPr lang="th-TH" sz="4000" dirty="0" smtClean="0"/>
              <a:t>	ป่า 		 </a:t>
            </a:r>
            <a:r>
              <a:rPr lang="th-TH" sz="4000" dirty="0"/>
              <a:t>ป้า   </a:t>
            </a:r>
            <a:r>
              <a:rPr lang="th-TH" sz="4000" dirty="0" smtClean="0"/>
              <a:t>		</a:t>
            </a:r>
            <a:r>
              <a:rPr lang="th-TH" sz="4000" dirty="0" err="1" smtClean="0"/>
              <a:t>ป๊า</a:t>
            </a:r>
            <a:r>
              <a:rPr lang="th-TH" sz="4000" dirty="0" smtClean="0"/>
              <a:t>  		</a:t>
            </a:r>
            <a:r>
              <a:rPr lang="th-TH" sz="4000" dirty="0" err="1" smtClean="0"/>
              <a:t>ป๋า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ปู    </a:t>
            </a:r>
            <a:r>
              <a:rPr lang="th-TH" sz="4000" dirty="0" smtClean="0"/>
              <a:t>		ปู่    		</a:t>
            </a:r>
            <a:r>
              <a:rPr lang="th-TH" sz="4000" dirty="0" err="1" smtClean="0"/>
              <a:t>ปู้</a:t>
            </a:r>
            <a:r>
              <a:rPr lang="th-TH" sz="4000" dirty="0" smtClean="0"/>
              <a:t>  		</a:t>
            </a:r>
            <a:r>
              <a:rPr lang="th-TH" sz="4000" dirty="0" err="1" smtClean="0"/>
              <a:t>ปู๊</a:t>
            </a:r>
            <a:r>
              <a:rPr lang="th-TH" sz="4000" dirty="0" smtClean="0"/>
              <a:t>    		</a:t>
            </a:r>
            <a:r>
              <a:rPr lang="th-TH" sz="4000" dirty="0" err="1" smtClean="0"/>
              <a:t>ปู๋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ดี   </a:t>
            </a:r>
            <a:r>
              <a:rPr lang="th-TH" sz="4000" dirty="0" smtClean="0"/>
              <a:t>		</a:t>
            </a:r>
            <a:r>
              <a:rPr lang="th-TH" sz="4000" dirty="0" err="1" smtClean="0"/>
              <a:t>ดี่</a:t>
            </a:r>
            <a:r>
              <a:rPr lang="th-TH" sz="4000" dirty="0" smtClean="0"/>
              <a:t>    		</a:t>
            </a:r>
            <a:r>
              <a:rPr lang="th-TH" sz="4000" dirty="0" err="1" smtClean="0"/>
              <a:t>ดี้</a:t>
            </a:r>
            <a:r>
              <a:rPr lang="th-TH" sz="4000" dirty="0" smtClean="0"/>
              <a:t>    		</a:t>
            </a:r>
            <a:r>
              <a:rPr lang="th-TH" sz="4000" dirty="0" err="1" smtClean="0"/>
              <a:t>ดี๊</a:t>
            </a:r>
            <a:r>
              <a:rPr lang="th-TH" sz="4000" dirty="0" smtClean="0"/>
              <a:t>    		</a:t>
            </a:r>
            <a:r>
              <a:rPr lang="th-TH" sz="4000" dirty="0" err="1" smtClean="0"/>
              <a:t>ดี๋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ตี    </a:t>
            </a:r>
            <a:r>
              <a:rPr lang="th-TH" sz="4000" dirty="0" smtClean="0"/>
              <a:t>		ตี่    		</a:t>
            </a:r>
            <a:r>
              <a:rPr lang="th-TH" sz="4000" dirty="0" err="1" smtClean="0"/>
              <a:t>ตี้</a:t>
            </a:r>
            <a:r>
              <a:rPr lang="th-TH" sz="4000" dirty="0" smtClean="0"/>
              <a:t>    		</a:t>
            </a:r>
            <a:r>
              <a:rPr lang="th-TH" sz="4000" dirty="0" err="1" smtClean="0"/>
              <a:t>ตี๊</a:t>
            </a:r>
            <a:r>
              <a:rPr lang="th-TH" sz="4000" dirty="0" smtClean="0"/>
              <a:t>   		 </a:t>
            </a:r>
            <a:r>
              <a:rPr lang="th-TH" sz="4000" dirty="0" err="1"/>
              <a:t>ตี๋</a:t>
            </a:r>
            <a:r>
              <a:rPr lang="th-TH" sz="4000" dirty="0"/>
              <a:t/>
            </a:r>
            <a:br>
              <a:rPr lang="th-TH" sz="4000" dirty="0"/>
            </a:b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09256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79382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h-TH" sz="4000" dirty="0"/>
              <a:t>ขา  </a:t>
            </a:r>
            <a:r>
              <a:rPr lang="th-TH" sz="4000" dirty="0" smtClean="0"/>
              <a:t>		 	ข่า    			ข้า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หา   </a:t>
            </a:r>
            <a:r>
              <a:rPr lang="th-TH" sz="4000" dirty="0" smtClean="0"/>
              <a:t>			ห่า   			ห้า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ผา   </a:t>
            </a:r>
            <a:r>
              <a:rPr lang="th-TH" sz="4000" dirty="0" smtClean="0"/>
              <a:t>			ผ่า  			 </a:t>
            </a:r>
            <a:r>
              <a:rPr lang="th-TH" sz="4000" dirty="0"/>
              <a:t>ผ้า</a:t>
            </a:r>
            <a:br>
              <a:rPr lang="th-TH" sz="4000" dirty="0"/>
            </a:br>
            <a:r>
              <a:rPr lang="th-TH" sz="4000" dirty="0"/>
              <a:t>ฝา   </a:t>
            </a:r>
            <a:r>
              <a:rPr lang="th-TH" sz="4000" dirty="0" smtClean="0"/>
              <a:t>			ฝ่า   			ฝ้า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คา  </a:t>
            </a:r>
            <a:r>
              <a:rPr lang="th-TH" sz="4000" dirty="0" smtClean="0"/>
              <a:t>			ค่า  			ค้า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ทา  </a:t>
            </a:r>
            <a:r>
              <a:rPr lang="th-TH" sz="4000" dirty="0" smtClean="0"/>
              <a:t>			ท่า 			 </a:t>
            </a:r>
            <a:r>
              <a:rPr lang="th-TH" sz="4000" dirty="0"/>
              <a:t>ท้า</a:t>
            </a:r>
            <a:br>
              <a:rPr lang="th-TH" sz="4000" dirty="0"/>
            </a:br>
            <a:r>
              <a:rPr lang="th-TH" sz="4000" dirty="0"/>
              <a:t>ยา  </a:t>
            </a:r>
            <a:r>
              <a:rPr lang="th-TH" sz="4000" dirty="0" smtClean="0"/>
              <a:t>			ย่า  			</a:t>
            </a:r>
            <a:r>
              <a:rPr lang="th-TH" sz="4000" dirty="0" err="1" smtClean="0"/>
              <a:t>ย้า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นา </a:t>
            </a:r>
            <a:r>
              <a:rPr lang="th-TH" sz="4000" dirty="0" smtClean="0"/>
              <a:t>			น่า  			น้า</a:t>
            </a:r>
            <a:r>
              <a:rPr lang="th-TH" sz="4000" dirty="0"/>
              <a:t/>
            </a:r>
            <a:br>
              <a:rPr lang="th-TH" sz="4000" dirty="0"/>
            </a:br>
            <a:r>
              <a:rPr lang="th-TH" sz="4000" dirty="0"/>
              <a:t>ชา  </a:t>
            </a:r>
            <a:r>
              <a:rPr lang="th-TH" sz="4000" dirty="0" smtClean="0"/>
              <a:t>			</a:t>
            </a:r>
            <a:r>
              <a:rPr lang="th-TH" sz="4000" dirty="0" err="1" smtClean="0"/>
              <a:t>ช่า</a:t>
            </a:r>
            <a:r>
              <a:rPr lang="th-TH" sz="4000" dirty="0" smtClean="0"/>
              <a:t>  			ช้า</a:t>
            </a:r>
            <a:endParaRPr lang="th-TH" sz="4000" dirty="0"/>
          </a:p>
          <a:p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07845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964488" cy="5976664"/>
          </a:xfrm>
        </p:spPr>
        <p:txBody>
          <a:bodyPr>
            <a:normAutofit fontScale="40000" lnSpcReduction="20000"/>
          </a:bodyPr>
          <a:lstStyle/>
          <a:p>
            <a:endParaRPr lang="th-TH" dirty="0" smtClean="0"/>
          </a:p>
          <a:p>
            <a:endParaRPr lang="th-TH" dirty="0" smtClean="0"/>
          </a:p>
          <a:p>
            <a:endParaRPr lang="th-TH" sz="3500" dirty="0" smtClean="0"/>
          </a:p>
          <a:p>
            <a:endParaRPr lang="th-TH" sz="3500" dirty="0"/>
          </a:p>
          <a:p>
            <a:pPr marL="45720" indent="0">
              <a:buNone/>
            </a:pPr>
            <a:r>
              <a:rPr lang="th-TH" sz="7600" dirty="0" smtClean="0"/>
              <a:t>เท     </a:t>
            </a:r>
            <a:r>
              <a:rPr lang="th-TH" sz="7600" dirty="0"/>
              <a:t>สะกดว่า  </a:t>
            </a:r>
            <a:r>
              <a:rPr lang="th-TH" sz="7600" dirty="0" smtClean="0"/>
              <a:t> ทอ </a:t>
            </a:r>
            <a:r>
              <a:rPr lang="th-TH" sz="7600" dirty="0"/>
              <a:t>– เอ </a:t>
            </a:r>
            <a:r>
              <a:rPr lang="th-TH" sz="7600" dirty="0" smtClean="0"/>
              <a:t>– เท				อ่านว่า	เท</a:t>
            </a:r>
          </a:p>
          <a:p>
            <a:pPr marL="45720" indent="0">
              <a:buNone/>
            </a:pPr>
            <a:r>
              <a:rPr lang="th-TH" sz="7600" dirty="0"/>
              <a:t/>
            </a:r>
            <a:br>
              <a:rPr lang="th-TH" sz="7600" dirty="0"/>
            </a:br>
            <a:r>
              <a:rPr lang="th-TH" sz="7600" dirty="0" err="1" smtClean="0"/>
              <a:t>เกง</a:t>
            </a:r>
            <a:r>
              <a:rPr lang="th-TH" sz="7600" dirty="0" smtClean="0"/>
              <a:t>      ”      	กอ </a:t>
            </a:r>
            <a:r>
              <a:rPr lang="th-TH" sz="7600" dirty="0"/>
              <a:t>– เอ – เก – เก – งอ </a:t>
            </a:r>
            <a:r>
              <a:rPr lang="th-TH" sz="7600" dirty="0" smtClean="0"/>
              <a:t>– </a:t>
            </a:r>
            <a:r>
              <a:rPr lang="th-TH" sz="7600" dirty="0" err="1" smtClean="0"/>
              <a:t>เกง</a:t>
            </a:r>
            <a:r>
              <a:rPr lang="th-TH" sz="7600" dirty="0" smtClean="0"/>
              <a:t>		อ่านว่า	</a:t>
            </a:r>
            <a:r>
              <a:rPr lang="th-TH" sz="7600" dirty="0" err="1" smtClean="0"/>
              <a:t>เกง</a:t>
            </a:r>
            <a:endParaRPr lang="th-TH" sz="7600" dirty="0" smtClean="0"/>
          </a:p>
          <a:p>
            <a:pPr marL="45720" indent="0">
              <a:buNone/>
            </a:pPr>
            <a:r>
              <a:rPr lang="th-TH" sz="7600" dirty="0"/>
              <a:t/>
            </a:r>
            <a:br>
              <a:rPr lang="th-TH" sz="7600" dirty="0"/>
            </a:br>
            <a:r>
              <a:rPr lang="th-TH" sz="7600" dirty="0" smtClean="0"/>
              <a:t>เล่น     "      	</a:t>
            </a:r>
            <a:r>
              <a:rPr lang="th-TH" sz="7600" dirty="0" err="1" smtClean="0"/>
              <a:t>ลอ</a:t>
            </a:r>
            <a:r>
              <a:rPr lang="th-TH" sz="7600" dirty="0" smtClean="0"/>
              <a:t> </a:t>
            </a:r>
            <a:r>
              <a:rPr lang="th-TH" sz="7600" dirty="0"/>
              <a:t>– เอ – </a:t>
            </a:r>
            <a:r>
              <a:rPr lang="th-TH" sz="7600" dirty="0" err="1"/>
              <a:t>เล</a:t>
            </a:r>
            <a:r>
              <a:rPr lang="th-TH" sz="7600" dirty="0"/>
              <a:t> – </a:t>
            </a:r>
            <a:r>
              <a:rPr lang="th-TH" sz="7600" dirty="0" err="1"/>
              <a:t>เล</a:t>
            </a:r>
            <a:r>
              <a:rPr lang="th-TH" sz="7600" dirty="0"/>
              <a:t> – นอ – เลน – เลน – ไม้เอก – เล่น </a:t>
            </a:r>
            <a:endParaRPr lang="th-TH" sz="7600" dirty="0" smtClean="0"/>
          </a:p>
          <a:p>
            <a:pPr marL="45720" indent="0">
              <a:buNone/>
            </a:pPr>
            <a:r>
              <a:rPr lang="th-TH" sz="7600" dirty="0" smtClean="0"/>
              <a:t>     	          อ่าน</a:t>
            </a:r>
            <a:r>
              <a:rPr lang="th-TH" sz="7600" dirty="0"/>
              <a:t>ว่า  </a:t>
            </a:r>
            <a:r>
              <a:rPr lang="th-TH" sz="7600" dirty="0" smtClean="0"/>
              <a:t> 	เล่น</a:t>
            </a:r>
            <a:r>
              <a:rPr lang="th-TH" sz="5100" dirty="0"/>
              <a:t/>
            </a:r>
            <a:br>
              <a:rPr lang="th-TH" sz="5100" dirty="0"/>
            </a:br>
            <a:r>
              <a:rPr lang="th-TH" sz="7700" dirty="0"/>
              <a:t>                 </a:t>
            </a:r>
            <a:br>
              <a:rPr lang="th-TH" sz="7700" dirty="0"/>
            </a:br>
            <a:r>
              <a:rPr lang="th-TH" sz="5800" dirty="0"/>
              <a:t>              </a:t>
            </a:r>
            <a:r>
              <a:rPr lang="th-TH" sz="5800" dirty="0" smtClean="0"/>
              <a:t>                    คำ</a:t>
            </a:r>
            <a:r>
              <a:rPr lang="th-TH" sz="5800" dirty="0"/>
              <a:t>สำหรับฝึกอ่านสะกดคำและแจกลูก</a:t>
            </a:r>
            <a:br>
              <a:rPr lang="th-TH" sz="5800" dirty="0"/>
            </a:br>
            <a:r>
              <a:rPr lang="th-TH" sz="5800" dirty="0"/>
              <a:t/>
            </a:r>
            <a:br>
              <a:rPr lang="th-TH" sz="5800" dirty="0"/>
            </a:br>
            <a:r>
              <a:rPr lang="th-TH" sz="5800" dirty="0" smtClean="0"/>
              <a:t>	เซ   		เข   		เกเร  		 เฮฮา</a:t>
            </a:r>
            <a:r>
              <a:rPr lang="th-TH" sz="5800" dirty="0"/>
              <a:t/>
            </a:r>
            <a:br>
              <a:rPr lang="th-TH" sz="5800" dirty="0"/>
            </a:br>
            <a:r>
              <a:rPr lang="th-TH" sz="5800" dirty="0"/>
              <a:t/>
            </a:r>
            <a:br>
              <a:rPr lang="th-TH" sz="5800" dirty="0"/>
            </a:br>
            <a:r>
              <a:rPr lang="th-TH" sz="5800" dirty="0" smtClean="0"/>
              <a:t>            ขา</a:t>
            </a:r>
            <a:r>
              <a:rPr lang="th-TH" sz="5800" dirty="0"/>
              <a:t>เก    </a:t>
            </a:r>
            <a:r>
              <a:rPr lang="th-TH" sz="5800" dirty="0" smtClean="0"/>
              <a:t>		เวลา   		เล่น</a:t>
            </a:r>
            <a:r>
              <a:rPr lang="th-TH" sz="5800" dirty="0"/>
              <a:t>เกม   </a:t>
            </a:r>
            <a:r>
              <a:rPr lang="th-TH" sz="5800" dirty="0" smtClean="0"/>
              <a:t>		กางเกง</a:t>
            </a:r>
            <a:r>
              <a:rPr lang="th-TH" sz="5800" dirty="0"/>
              <a:t/>
            </a:r>
            <a:br>
              <a:rPr lang="th-TH" sz="5800" dirty="0"/>
            </a:br>
            <a:endParaRPr lang="th-TH" sz="35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4664"/>
            <a:ext cx="25241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142248"/>
      </p:ext>
    </p:extLst>
  </p:cSld>
  <p:clrMapOvr>
    <a:masterClrMapping/>
  </p:clrMapOvr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684</TotalTime>
  <Words>126</Words>
  <Application>Microsoft Office PowerPoint</Application>
  <PresentationFormat>นำเสนอทางหน้าจอ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สลิปสตรีม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Windows User</dc:creator>
  <cp:lastModifiedBy>user</cp:lastModifiedBy>
  <cp:revision>122</cp:revision>
  <cp:lastPrinted>2015-03-31T14:30:47Z</cp:lastPrinted>
  <dcterms:created xsi:type="dcterms:W3CDTF">2015-03-30T06:02:02Z</dcterms:created>
  <dcterms:modified xsi:type="dcterms:W3CDTF">2015-04-06T09:22:06Z</dcterms:modified>
</cp:coreProperties>
</file>